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45.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45.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89.png" ContentType="image/png"/>
  <Override PartName="/ppt/media/image77.png" ContentType="image/png"/>
  <Override PartName="/ppt/media/image88.png" ContentType="image/png"/>
  <Override PartName="/ppt/media/image76.png" ContentType="image/png"/>
  <Override PartName="/ppt/media/image87.png" ContentType="image/png"/>
  <Override PartName="/ppt/media/image75.png" ContentType="image/png"/>
  <Override PartName="/ppt/media/image79.png" ContentType="image/png"/>
  <Override PartName="/ppt/media/image78.png" ContentType="image/png"/>
  <Override PartName="/ppt/media/image74.png" ContentType="image/png"/>
  <Override PartName="/ppt/media/image73.png" ContentType="image/png"/>
  <Override PartName="/ppt/media/image72.png" ContentType="image/png"/>
  <Override PartName="/ppt/media/image69.png" ContentType="image/png"/>
  <Override PartName="/ppt/media/image32.png" ContentType="image/png"/>
  <Override PartName="/ppt/media/image71.png" ContentType="image/png"/>
  <Override PartName="/ppt/media/image29.png" ContentType="image/png"/>
  <Override PartName="/ppt/media/image68.png" ContentType="image/png"/>
  <Override PartName="/ppt/media/image31.png" ContentType="image/png"/>
  <Override PartName="/ppt/media/image70.png" ContentType="image/png"/>
  <Override PartName="/ppt/media/image28.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82.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83.png" ContentType="image/png"/>
  <Override PartName="/ppt/media/image6.png" ContentType="image/png"/>
  <Override PartName="/ppt/media/image36.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2.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62.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2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30"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3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3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3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F33F178-5F1B-4DCE-B740-ACE35C3D977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1107000" y="812520"/>
            <a:ext cx="5344560" cy="4008240"/>
          </a:xfrm>
          <a:prstGeom prst="rect">
            <a:avLst/>
          </a:prstGeom>
          <a:ln w="0">
            <a:noFill/>
          </a:ln>
        </p:spPr>
      </p:sp>
      <p:sp>
        <p:nvSpPr>
          <p:cNvPr id="344" name="PlaceHolder 2"/>
          <p:cNvSpPr>
            <a:spLocks noGrp="1"/>
          </p:cNvSpPr>
          <p:nvPr>
            <p:ph type="body"/>
          </p:nvPr>
        </p:nvSpPr>
        <p:spPr>
          <a:xfrm>
            <a:off x="756000" y="5078520"/>
            <a:ext cx="6046920" cy="11049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highlight>
                  <a:srgbClr val="ffffff"/>
                </a:highlight>
                <a:latin typeface="Arial"/>
              </a:rPr>
              <a:t>A few noteworthy things about this function: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The function is annotated with the @Composable annotation. All Composable functions must have this annotation; this annotation informs the Compose compiler that this function is intended to convert data into UI.</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The function takes in data. Composable functions can accept parameters, which allow the app logic to describe the UI. In this case, our widget accepts a String so it can greet the user by name.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The function displays text in the UI. It does so by calling the Text() composable function, which actually creates the text UI element. Composable functions emit UI hierarchy by calling other composable functions.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The function doesn't return anything. Compose functions that emit UI do not need to return anything, because they describe the desired screen state instead of constructing UI widgets.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This function is fast, idempotent, and free of side-effects.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The function behaves the same way when called multiple times with the same argument, and it does not use other values such as global variables or calls to random().</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The function describes the UI without any side-effects, such as modifying properties or global variables.</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In general, all composable functions should be written with these properties, for reasons discussed in Recomposition.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1107000" y="812520"/>
            <a:ext cx="5344560" cy="4008240"/>
          </a:xfrm>
          <a:prstGeom prst="rect">
            <a:avLst/>
          </a:prstGeom>
          <a:ln w="0">
            <a:noFill/>
          </a:ln>
        </p:spPr>
      </p:sp>
      <p:sp>
        <p:nvSpPr>
          <p:cNvPr id="338" name="PlaceHolder 2"/>
          <p:cNvSpPr>
            <a:spLocks noGrp="1"/>
          </p:cNvSpPr>
          <p:nvPr>
            <p:ph type="body"/>
          </p:nvPr>
        </p:nvSpPr>
        <p:spPr>
          <a:xfrm>
            <a:off x="756000" y="5078520"/>
            <a:ext cx="6046920" cy="1133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highlight>
                  <a:srgbClr val="ffffff"/>
                </a:highlight>
                <a:latin typeface="Arial"/>
              </a:rPr>
              <a:t>Key Differences and Benefits</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Now, let’s dive into the distinctive features and approaches to help you make an informed choice: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Development Paradigm: The first consideration is the development style. XML Layout follows an imperative paradigm, while Jetpack Compose adopts a declarative approach. Consider your team’s preferred development style and your project’s specific needs when deciding.</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Language: Another crucial factor is the choice of programming language. XML relies on its markup language, while Jetpack Compose uses Kotlin. Assessing your team’s proficiency with these languages is essential, as it can significantly impact development speed and code quality.</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Flexibility: Consider the flexibility of your UI requirements. XML Layout can be less flexible, particularly with static layouts. In contrast, Jetpack Compose empowers you to create dynamic UI components. Your decision should align with the complexity of your UI and its adaptability needs.</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Learning Curve: Next, think about the learning curve. XML Layout tends to have a shallower curve due to its extensive documentation and long-standing history. On the other hand, Jetpack Compose introduces a moderate to high learning curve, primarily because of its novel paradigm. Assess your team’s readiness for this learning journey.</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Performance: Regarding performance, XML Layout can be efficient, but it may encounter bottlenecks, especially with complex UIs. Jetpack Compose, designed with performance in mind, offers automatic UI updates and optimizations, ensuring smoother user experiences.</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Tooling Support: Evaluate the tooling support. XML Layout benefits from mature tools and a wealth of documentation. Jetpack Compose, while promising, is still evolving its tooling and expanding its ecosystem. Consider your team’s familiarity with the available tools.</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Reactivity: Think about how reactivity is handled. XML Layout typically requires manual updates to the user interface. In contrast, Jetpack Compose incorporates built-in reactivity, simplifying UI updates and interactions.</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Community Support: Consider the strength of the developer community. XML Layout boasts a well-established and extensive community. Meanwhile, Jetpack Compose’s community is growing steadily. The availability of resources and community support can influence your choice.</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Compatibility: Assess compatibility with your existing projects. XML Layout seamlessly integrates with legacy applications. In contrast, Jetpack Compose may necessitate adjustments to fit into the context of older apps. Think about the compatibility requirements of your project.</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Project Size: Finally, project size matters. XML Layout is well-suited for more minor projects due to its simplicity. With its flexibility and robust capabilities, Jetpack Compose shines in projects of all sizes, particularly complex ones. Consider the scale and complexity of your project when making your decision.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1107000" y="812520"/>
            <a:ext cx="5344560" cy="4008240"/>
          </a:xfrm>
          <a:prstGeom prst="rect">
            <a:avLst/>
          </a:prstGeom>
          <a:ln w="0">
            <a:noFill/>
          </a:ln>
        </p:spPr>
      </p:sp>
      <p:sp>
        <p:nvSpPr>
          <p:cNvPr id="346" name="PlaceHolder 2"/>
          <p:cNvSpPr>
            <a:spLocks noGrp="1"/>
          </p:cNvSpPr>
          <p:nvPr>
            <p:ph type="body"/>
          </p:nvPr>
        </p:nvSpPr>
        <p:spPr>
          <a:xfrm>
            <a:off x="756000" y="5078520"/>
            <a:ext cx="6046920" cy="59493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highlight>
                  <a:srgbClr val="ffffff"/>
                </a:highlight>
                <a:latin typeface="Arial"/>
              </a:rPr>
              <a:t>Parameters In Surface</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Here are all the parameters that can be used with the Surface composable in Jetpack Compose: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modifier: Modifier to apply to the surface</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color: Background color of the surface</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elevation: Elevation of the surface, which adds a shadow effect</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shape: Shapes of the surface, such as a rounded rectangle or a cut-corner rectangle</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border: Border around the surface</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contentColor: Foreground color of the surface’s content</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onClick: Click listener for the surface</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enabled: Whether the surface is enabled or disabled</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interactionSource: Interaction source for the surface</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indication: Indication to show when the surface interacted with</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semantics: Accessibility properties for the surface</a:t>
            </a:r>
            <a:endParaRPr b="0" lang="en-US" sz="2000" spc="-1" strike="noStrike">
              <a:latin typeface="Arial"/>
            </a:endParaRPr>
          </a:p>
          <a:p>
            <a:pPr marL="216000" indent="-216000">
              <a:lnSpc>
                <a:spcPct val="100000"/>
              </a:lnSpc>
              <a:buNone/>
              <a:tabLst>
                <a:tab algn="l" pos="0"/>
              </a:tabLst>
            </a:pPr>
            <a:r>
              <a:rPr b="0" lang="en-US" sz="2000" spc="-1" strike="noStrike">
                <a:highlight>
                  <a:srgbClr val="ffffff"/>
                </a:highlight>
                <a:latin typeface="Arial"/>
              </a:rPr>
              <a:t>content: The content of the surface, specified as a composable function.</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1107000" y="812520"/>
            <a:ext cx="5344560" cy="4008240"/>
          </a:xfrm>
          <a:prstGeom prst="rect">
            <a:avLst/>
          </a:prstGeom>
          <a:ln w="0">
            <a:noFill/>
          </a:ln>
        </p:spPr>
      </p:sp>
      <p:sp>
        <p:nvSpPr>
          <p:cNvPr id="340"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highlight>
                  <a:srgbClr val="ffffff"/>
                </a:highlight>
                <a:latin typeface="Arial"/>
              </a:rPr>
              <a:t>During the layout phase, the tree is traversed using the following three step algorithm: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Clr>
                <a:srgbClr val="000000"/>
              </a:buClr>
              <a:buSzPct val="75000"/>
              <a:buFont typeface="StarSymbol"/>
              <a:buAutoNum type="arabicPlain"/>
              <a:tabLst>
                <a:tab algn="l" pos="0"/>
              </a:tabLst>
            </a:pPr>
            <a:r>
              <a:rPr b="0" lang="en-US" sz="2000" spc="-1" strike="noStrike">
                <a:highlight>
                  <a:srgbClr val="ffffff"/>
                </a:highlight>
                <a:latin typeface="Arial"/>
              </a:rPr>
              <a:t>Measure children: A node measures its children if any exist.</a:t>
            </a:r>
            <a:endParaRPr b="0" lang="en-US" sz="2000" spc="-1" strike="noStrike">
              <a:latin typeface="Arial"/>
            </a:endParaRPr>
          </a:p>
          <a:p>
            <a:pPr marL="216000" indent="-216000">
              <a:lnSpc>
                <a:spcPct val="100000"/>
              </a:lnSpc>
              <a:buClr>
                <a:srgbClr val="000000"/>
              </a:buClr>
              <a:buSzPct val="75000"/>
              <a:buFont typeface="StarSymbol"/>
              <a:buAutoNum type="arabicPlain"/>
              <a:tabLst>
                <a:tab algn="l" pos="0"/>
              </a:tabLst>
            </a:pPr>
            <a:r>
              <a:rPr b="0" lang="en-US" sz="2000" spc="-1" strike="noStrike">
                <a:highlight>
                  <a:srgbClr val="ffffff"/>
                </a:highlight>
                <a:latin typeface="Arial"/>
              </a:rPr>
              <a:t>Decide own size: Based on these measurements, a node decides on its own size.</a:t>
            </a:r>
            <a:endParaRPr b="0" lang="en-US" sz="2000" spc="-1" strike="noStrike">
              <a:latin typeface="Arial"/>
            </a:endParaRPr>
          </a:p>
          <a:p>
            <a:pPr marL="216000" indent="-216000">
              <a:lnSpc>
                <a:spcPct val="100000"/>
              </a:lnSpc>
              <a:buClr>
                <a:srgbClr val="000000"/>
              </a:buClr>
              <a:buSzPct val="75000"/>
              <a:buFont typeface="StarSymbol"/>
              <a:buAutoNum type="arabicPlain"/>
              <a:tabLst>
                <a:tab algn="l" pos="0"/>
              </a:tabLst>
            </a:pPr>
            <a:r>
              <a:rPr b="0" lang="en-US" sz="2000" spc="-1" strike="noStrike">
                <a:highlight>
                  <a:srgbClr val="ffffff"/>
                </a:highlight>
                <a:latin typeface="Arial"/>
              </a:rPr>
              <a:t>Place children: Each child node is placed relative to a node's own position.</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highlight>
                  <a:srgbClr val="ffffff"/>
                </a:highlight>
                <a:latin typeface="Arial"/>
              </a:rPr>
              <a:t>At the end of this phase, each layout node has:</a:t>
            </a:r>
            <a:endParaRPr b="0" lang="en-US" sz="2000" spc="-1" strike="noStrike">
              <a:latin typeface="Arial"/>
            </a:endParaRPr>
          </a:p>
          <a:p>
            <a:pPr marL="216000" indent="-216000">
              <a:lnSpc>
                <a:spcPct val="100000"/>
              </a:lnSpc>
              <a:buClr>
                <a:srgbClr val="000000"/>
              </a:buClr>
              <a:buSzPct val="45000"/>
              <a:buFont typeface="Wingdings" charset="2"/>
              <a:buChar char=""/>
              <a:tabLst>
                <a:tab algn="l" pos="0"/>
              </a:tabLst>
            </a:pPr>
            <a:r>
              <a:rPr b="0" lang="en-US" sz="2000" spc="-1" strike="noStrike">
                <a:highlight>
                  <a:srgbClr val="ffffff"/>
                </a:highlight>
                <a:latin typeface="Arial"/>
              </a:rPr>
              <a:t>An assigned width and height</a:t>
            </a:r>
            <a:endParaRPr b="0" lang="en-US" sz="2000" spc="-1" strike="noStrike">
              <a:latin typeface="Arial"/>
            </a:endParaRPr>
          </a:p>
          <a:p>
            <a:pPr marL="216000" indent="-216000">
              <a:lnSpc>
                <a:spcPct val="100000"/>
              </a:lnSpc>
              <a:buClr>
                <a:srgbClr val="000000"/>
              </a:buClr>
              <a:buSzPct val="45000"/>
              <a:buFont typeface="Wingdings" charset="2"/>
              <a:buChar char=""/>
              <a:tabLst>
                <a:tab algn="l" pos="0"/>
              </a:tabLst>
            </a:pPr>
            <a:r>
              <a:rPr b="0" lang="en-US" sz="2000" spc="-1" strike="noStrike">
                <a:highlight>
                  <a:srgbClr val="ffffff"/>
                </a:highlight>
                <a:latin typeface="Arial"/>
              </a:rPr>
              <a:t>An x, y coordinate where it should be drawn</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1107000" y="812520"/>
            <a:ext cx="5344560" cy="4008240"/>
          </a:xfrm>
          <a:prstGeom prst="rect">
            <a:avLst/>
          </a:prstGeom>
          <a:ln w="0">
            <a:noFill/>
          </a:ln>
        </p:spPr>
      </p:sp>
      <p:sp>
        <p:nvSpPr>
          <p:cNvPr id="342"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highlight>
                  <a:srgbClr val="ffffff"/>
                </a:highlight>
                <a:latin typeface="Arial"/>
              </a:rPr>
              <a:t>Using the previous example, the tree content is drawn in the following way: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Clr>
                <a:srgbClr val="000000"/>
              </a:buClr>
              <a:buSzPct val="75000"/>
              <a:buFont typeface="Wingdings" charset="2"/>
              <a:buChar char=""/>
              <a:tabLst>
                <a:tab algn="l" pos="0"/>
              </a:tabLst>
            </a:pPr>
            <a:r>
              <a:rPr b="0" lang="en-US" sz="2000" spc="-1" strike="noStrike">
                <a:highlight>
                  <a:srgbClr val="ffffff"/>
                </a:highlight>
                <a:latin typeface="Arial"/>
              </a:rPr>
              <a:t>The Row draws any content it might have, such as a background color.</a:t>
            </a:r>
            <a:endParaRPr b="0" lang="en-US" sz="2000" spc="-1" strike="noStrike">
              <a:latin typeface="Arial"/>
            </a:endParaRPr>
          </a:p>
          <a:p>
            <a:pPr marL="216000" indent="-216000">
              <a:lnSpc>
                <a:spcPct val="100000"/>
              </a:lnSpc>
              <a:buClr>
                <a:srgbClr val="000000"/>
              </a:buClr>
              <a:buSzPct val="75000"/>
              <a:buFont typeface="Wingdings" charset="2"/>
              <a:buChar char=""/>
              <a:tabLst>
                <a:tab algn="l" pos="0"/>
              </a:tabLst>
            </a:pPr>
            <a:r>
              <a:rPr b="0" lang="en-US" sz="2000" spc="-1" strike="noStrike">
                <a:highlight>
                  <a:srgbClr val="ffffff"/>
                </a:highlight>
                <a:latin typeface="Arial"/>
              </a:rPr>
              <a:t>The Image draws itself.</a:t>
            </a:r>
            <a:endParaRPr b="0" lang="en-US" sz="2000" spc="-1" strike="noStrike">
              <a:latin typeface="Arial"/>
            </a:endParaRPr>
          </a:p>
          <a:p>
            <a:pPr marL="216000" indent="-216000">
              <a:lnSpc>
                <a:spcPct val="100000"/>
              </a:lnSpc>
              <a:buClr>
                <a:srgbClr val="000000"/>
              </a:buClr>
              <a:buSzPct val="75000"/>
              <a:buFont typeface="Wingdings" charset="2"/>
              <a:buChar char=""/>
              <a:tabLst>
                <a:tab algn="l" pos="0"/>
              </a:tabLst>
            </a:pPr>
            <a:r>
              <a:rPr b="0" lang="en-US" sz="2000" spc="-1" strike="noStrike">
                <a:highlight>
                  <a:srgbClr val="ffffff"/>
                </a:highlight>
                <a:latin typeface="Arial"/>
              </a:rPr>
              <a:t>The Column draws itself.</a:t>
            </a:r>
            <a:endParaRPr b="0" lang="en-US" sz="2000" spc="-1" strike="noStrike">
              <a:latin typeface="Arial"/>
            </a:endParaRPr>
          </a:p>
          <a:p>
            <a:pPr marL="216000" indent="-216000">
              <a:lnSpc>
                <a:spcPct val="100000"/>
              </a:lnSpc>
              <a:buClr>
                <a:srgbClr val="000000"/>
              </a:buClr>
              <a:buSzPct val="75000"/>
              <a:buFont typeface="Wingdings" charset="2"/>
              <a:buChar char=""/>
              <a:tabLst>
                <a:tab algn="l" pos="0"/>
              </a:tabLst>
            </a:pPr>
            <a:r>
              <a:rPr b="0" lang="en-US" sz="2000" spc="-1" strike="noStrike">
                <a:highlight>
                  <a:srgbClr val="ffffff"/>
                </a:highlight>
                <a:latin typeface="Arial"/>
              </a:rPr>
              <a:t>The first and second Text draw themselves, respectively</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B27CEF8-CA6D-46CA-871A-E36C22B6E8C5}"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B65A119-F172-4270-8879-1D54C7D6D09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AA4FB28-AFCB-463F-BF89-A484A8A0266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DC6592E-C924-4C6B-8D3C-64218587B40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B0E67D9-9C5E-457A-B77A-0DF056A186D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2D80B68-B7EB-498A-8B0B-66F340CA22D7}"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F45AA99-5BAB-462D-9F75-A3F8FBAF1103}"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16B20E3-A9E9-444B-9E12-3696E6BAA96A}"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3E21BC1-9D28-49B6-BF56-297EA8AEB0B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0B713EA-64ED-432B-BF04-77FE1ED1C81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9D7640EC-9FE1-4DC4-A020-DCCCADF8796B}"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AE3D222-88F6-4078-93D4-74B7D5AE2D29}"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EDCF3C3B-CB82-4A0B-98D1-B2DAA608B042}"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59E79E8-386B-4405-ABF8-02670096F4A1}"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F3AFB17-69EC-423D-B461-6324286DBD78}"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112A4B6-7DC1-442A-A584-0DE01F546353}"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7511ADF-5555-46CA-BA40-916397C65566}"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56AC0E7-57EB-44CE-BF63-ED06D89E8D2A}"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C504EC2-BEEE-44B6-A8EF-B61543FC19F3}"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1AC2AE1-0ED0-4334-96DA-A5D46B73F288}"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E59C8D7-7DBF-4ABC-A012-AAE78D87F22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CCB5E0B-2BED-4C06-AB0B-E607E2DB89AD}"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41AE924A-4EA0-4C33-BE90-DC4631AE16B8}"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83FF321-49EB-4F1B-BA07-E9B243393897}"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360000" y="1440000"/>
            <a:ext cx="9121680" cy="1439280"/>
          </a:xfrm>
          <a:prstGeom prst="rect">
            <a:avLst/>
          </a:prstGeom>
          <a:ln w="25200">
            <a:noFill/>
          </a:ln>
        </p:spPr>
      </p:pic>
      <p:sp>
        <p:nvSpPr>
          <p:cNvPr id="1"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
          <p:cNvSpPr/>
          <p:nvPr/>
        </p:nvSpPr>
        <p:spPr>
          <a:xfrm>
            <a:off x="0" y="-8640"/>
            <a:ext cx="10079280" cy="906120"/>
          </a:xfrm>
          <a:prstGeom prst="rect">
            <a:avLst/>
          </a:prstGeom>
          <a:noFill/>
          <a:ln w="0">
            <a:noFill/>
          </a:ln>
        </p:spPr>
        <p:style>
          <a:lnRef idx="0"/>
          <a:fillRef idx="0"/>
          <a:effectRef idx="0"/>
          <a:fontRef idx="minor"/>
        </p:style>
      </p:sp>
      <p:pic>
        <p:nvPicPr>
          <p:cNvPr id="40" name="" descr=""/>
          <p:cNvPicPr/>
          <p:nvPr/>
        </p:nvPicPr>
        <p:blipFill>
          <a:blip r:embed="rId2"/>
          <a:stretch/>
        </p:blipFill>
        <p:spPr>
          <a:xfrm>
            <a:off x="8820000" y="90000"/>
            <a:ext cx="755280" cy="719280"/>
          </a:xfrm>
          <a:prstGeom prst="rect">
            <a:avLst/>
          </a:prstGeom>
          <a:ln w="25200">
            <a:noFill/>
          </a:ln>
        </p:spPr>
      </p:pic>
      <p:pic>
        <p:nvPicPr>
          <p:cNvPr id="41" name="" descr=""/>
          <p:cNvPicPr/>
          <p:nvPr/>
        </p:nvPicPr>
        <p:blipFill>
          <a:blip r:embed="rId3"/>
          <a:stretch/>
        </p:blipFill>
        <p:spPr>
          <a:xfrm>
            <a:off x="180000" y="5220000"/>
            <a:ext cx="9719280" cy="179280"/>
          </a:xfrm>
          <a:prstGeom prst="rect">
            <a:avLst/>
          </a:prstGeom>
          <a:ln w="25200">
            <a:noFill/>
          </a:ln>
        </p:spPr>
      </p:pic>
      <p:sp>
        <p:nvSpPr>
          <p:cNvPr id="42"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3" name="PlaceHolder 2"/>
          <p:cNvSpPr>
            <a:spLocks noGrp="1"/>
          </p:cNvSpPr>
          <p:nvPr>
            <p:ph type="body"/>
          </p:nvPr>
        </p:nvSpPr>
        <p:spPr>
          <a:xfrm>
            <a:off x="540000" y="1260000"/>
            <a:ext cx="4391280" cy="3959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4" name="PlaceHolder 3"/>
          <p:cNvSpPr>
            <a:spLocks noGrp="1"/>
          </p:cNvSpPr>
          <p:nvPr>
            <p:ph type="body"/>
          </p:nvPr>
        </p:nvSpPr>
        <p:spPr>
          <a:xfrm>
            <a:off x="5151600" y="1260000"/>
            <a:ext cx="4391280" cy="3959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5" name="PlaceHolder 4"/>
          <p:cNvSpPr>
            <a:spLocks noGrp="1"/>
          </p:cNvSpPr>
          <p:nvPr>
            <p:ph type="ftr" idx="1"/>
          </p:nvPr>
        </p:nvSpPr>
        <p:spPr>
          <a:xfrm>
            <a:off x="3420000" y="5400000"/>
            <a:ext cx="3239280" cy="269280"/>
          </a:xfrm>
          <a:prstGeom prst="rect">
            <a:avLst/>
          </a:prstGeom>
          <a:noFill/>
          <a:ln w="0">
            <a:noFill/>
          </a:ln>
        </p:spPr>
        <p:txBody>
          <a:bodyPr lIns="0" rIns="0" tIns="0" bIns="0" anchor="t">
            <a:noAutofit/>
          </a:bodyPr>
          <a:lstStyle>
            <a:lvl1pPr algn="ctr">
              <a:lnSpc>
                <a:spcPct val="100000"/>
              </a:lnSpc>
              <a:buNone/>
              <a:defRPr b="0" lang="en-US" sz="1400" spc="-1" strike="noStrike">
                <a:latin typeface="Arial"/>
              </a:defRPr>
            </a:lvl1pPr>
          </a:lstStyle>
          <a:p>
            <a:pPr algn="ctr">
              <a:lnSpc>
                <a:spcPct val="100000"/>
              </a:lnSpc>
              <a:buNone/>
            </a:pPr>
            <a:r>
              <a:rPr b="0" lang="en-US" sz="1400" spc="-1" strike="noStrike">
                <a:latin typeface="Arial"/>
              </a:rPr>
              <a:t>&lt;footer&gt;</a:t>
            </a:r>
            <a:endParaRPr b="0" lang="en-US" sz="1400" spc="-1" strike="noStrike">
              <a:latin typeface="Times New Roman"/>
            </a:endParaRPr>
          </a:p>
        </p:txBody>
      </p:sp>
      <p:sp>
        <p:nvSpPr>
          <p:cNvPr id="46" name="PlaceHolder 5"/>
          <p:cNvSpPr>
            <a:spLocks noGrp="1"/>
          </p:cNvSpPr>
          <p:nvPr>
            <p:ph type="sldNum" idx="2"/>
          </p:nvPr>
        </p:nvSpPr>
        <p:spPr>
          <a:xfrm>
            <a:off x="7200000" y="5400000"/>
            <a:ext cx="2339280" cy="26928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9DC039B4-523B-49B8-A355-47BB00EA010C}" type="slidenum">
              <a:rPr b="0" lang="en-US" sz="1400" spc="-1" strike="noStrike">
                <a:latin typeface="Arial"/>
              </a:rPr>
              <a:t>&lt;number&gt;</a:t>
            </a:fld>
            <a:endParaRPr b="0" lang="en-US" sz="1400" spc="-1" strike="noStrike">
              <a:latin typeface="Times New Roman"/>
            </a:endParaRPr>
          </a:p>
        </p:txBody>
      </p:sp>
      <p:sp>
        <p:nvSpPr>
          <p:cNvPr id="47" name="PlaceHolder 6"/>
          <p:cNvSpPr>
            <a:spLocks noGrp="1"/>
          </p:cNvSpPr>
          <p:nvPr>
            <p:ph type="dt" idx="3"/>
          </p:nvPr>
        </p:nvSpPr>
        <p:spPr>
          <a:xfrm>
            <a:off x="540000" y="5400000"/>
            <a:ext cx="2339280" cy="2692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0" y="-8640"/>
            <a:ext cx="10079280" cy="906120"/>
          </a:xfrm>
          <a:prstGeom prst="rect">
            <a:avLst/>
          </a:prstGeom>
          <a:noFill/>
          <a:ln w="0">
            <a:noFill/>
          </a:ln>
        </p:spPr>
        <p:style>
          <a:lnRef idx="0"/>
          <a:fillRef idx="0"/>
          <a:effectRef idx="0"/>
          <a:fontRef idx="minor"/>
        </p:style>
      </p:sp>
      <p:pic>
        <p:nvPicPr>
          <p:cNvPr id="85" name="" descr=""/>
          <p:cNvPicPr/>
          <p:nvPr/>
        </p:nvPicPr>
        <p:blipFill>
          <a:blip r:embed="rId2"/>
          <a:stretch/>
        </p:blipFill>
        <p:spPr>
          <a:xfrm>
            <a:off x="8820000" y="90000"/>
            <a:ext cx="755280" cy="719280"/>
          </a:xfrm>
          <a:prstGeom prst="rect">
            <a:avLst/>
          </a:prstGeom>
          <a:ln w="25200">
            <a:noFill/>
          </a:ln>
        </p:spPr>
      </p:pic>
      <p:pic>
        <p:nvPicPr>
          <p:cNvPr id="86" name="" descr=""/>
          <p:cNvPicPr/>
          <p:nvPr/>
        </p:nvPicPr>
        <p:blipFill>
          <a:blip r:embed="rId3"/>
          <a:stretch/>
        </p:blipFill>
        <p:spPr>
          <a:xfrm>
            <a:off x="180000" y="5220000"/>
            <a:ext cx="9719280" cy="179280"/>
          </a:xfrm>
          <a:prstGeom prst="rect">
            <a:avLst/>
          </a:prstGeom>
          <a:ln w="25200">
            <a:noFill/>
          </a:ln>
        </p:spPr>
      </p:pic>
      <p:sp>
        <p:nvSpPr>
          <p:cNvPr id="87" name="PlaceHolder 1"/>
          <p:cNvSpPr>
            <a:spLocks noGrp="1"/>
          </p:cNvSpPr>
          <p:nvPr>
            <p:ph type="ftr" idx="4"/>
          </p:nvPr>
        </p:nvSpPr>
        <p:spPr>
          <a:xfrm>
            <a:off x="3420000" y="5400000"/>
            <a:ext cx="3239280" cy="269280"/>
          </a:xfrm>
          <a:prstGeom prst="rect">
            <a:avLst/>
          </a:prstGeom>
          <a:noFill/>
          <a:ln w="0">
            <a:noFill/>
          </a:ln>
        </p:spPr>
        <p:txBody>
          <a:bodyPr lIns="0" rIns="0" tIns="0" bIns="0" anchor="t">
            <a:noAutofit/>
          </a:bodyPr>
          <a:lstStyle>
            <a:lvl1pPr algn="ctr">
              <a:lnSpc>
                <a:spcPct val="100000"/>
              </a:lnSpc>
              <a:buNone/>
              <a:defRPr b="0" lang="en-US" sz="1400" spc="-1" strike="noStrike">
                <a:latin typeface="Arial"/>
              </a:defRPr>
            </a:lvl1pPr>
          </a:lstStyle>
          <a:p>
            <a:pPr algn="ctr">
              <a:lnSpc>
                <a:spcPct val="100000"/>
              </a:lnSpc>
              <a:buNone/>
            </a:pPr>
            <a:r>
              <a:rPr b="0" lang="en-US" sz="1400" spc="-1" strike="noStrike">
                <a:latin typeface="Arial"/>
              </a:rPr>
              <a:t>&lt;footer&gt;</a:t>
            </a:r>
            <a:endParaRPr b="0" lang="en-US" sz="1400" spc="-1" strike="noStrike">
              <a:latin typeface="Times New Roman"/>
            </a:endParaRPr>
          </a:p>
        </p:txBody>
      </p:sp>
      <p:sp>
        <p:nvSpPr>
          <p:cNvPr id="88" name="PlaceHolder 2"/>
          <p:cNvSpPr>
            <a:spLocks noGrp="1"/>
          </p:cNvSpPr>
          <p:nvPr>
            <p:ph type="sldNum" idx="5"/>
          </p:nvPr>
        </p:nvSpPr>
        <p:spPr>
          <a:xfrm>
            <a:off x="7200000" y="5400000"/>
            <a:ext cx="2339280" cy="26928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F99A82D4-DF85-44CB-AE61-76F1AAF769BF}" type="slidenum">
              <a:rPr b="0" lang="en-US" sz="1400" spc="-1" strike="noStrike">
                <a:latin typeface="Arial"/>
              </a:rPr>
              <a:t>&lt;number&gt;</a:t>
            </a:fld>
            <a:endParaRPr b="0" lang="en-US" sz="1400" spc="-1" strike="noStrike">
              <a:latin typeface="Times New Roman"/>
            </a:endParaRPr>
          </a:p>
        </p:txBody>
      </p:sp>
      <p:sp>
        <p:nvSpPr>
          <p:cNvPr id="89" name="PlaceHolder 3"/>
          <p:cNvSpPr>
            <a:spLocks noGrp="1"/>
          </p:cNvSpPr>
          <p:nvPr>
            <p:ph type="dt" idx="6"/>
          </p:nvPr>
        </p:nvSpPr>
        <p:spPr>
          <a:xfrm>
            <a:off x="540000" y="5400000"/>
            <a:ext cx="2339280" cy="2692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hyperlink" Target="https://cs.android.com/androidx/platform/frameworks/support/+/androidx-main:compose/material/material/src/commonMain/kotlin/androidx/compose/material/Text.kt;l=91" TargetMode="Externa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hyperlink" Target="https://developer.android.com/reference/kotlin/androidx/compose/ui/res/package-summary#painterresource" TargetMode="Externa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hyperlink" Target="https://developer.android.com/jetpack/compose/graphics/images/customize" TargetMode="External"/><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hyperlink" Target="https://developer.android.com/reference/kotlin/androidx/compose/material/icons/package-summary" TargetMode="Externa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hyperlink" Target="https://developer.android.com/reference/kotlin/androidx/compose/foundation/layout/package-summary" TargetMode="Externa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hyperlink" Target="https://developer.android.com/reference/kotlin/androidx/compose/foundation/layout/package-summary" TargetMode="Externa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25.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27.xml"/>
</Relationships>
</file>

<file path=ppt/slides/_rels/slide62.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27.xml"/>
</Relationships>
</file>

<file path=ppt/slides/_rels/slide63.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hyperlink" Target="https://developer.android.com/reference/kotlin/androidx/compose/material3/package-summary#AlertDialog(kotlin.Function0,kotlin.Function0,androidx.compose.ui.Modifier,kotlin.Function0,kotlin.Function0,kotlin.Function0,kotlin.Function0,androidx.compose.ui.graphics.Shape,androidx.compose.ui.graphics.Color,androidx.compose.ui.graphics.Color,androidx.compose.ui.graphics.Color,androidx.compose.ui.graphics.Color,androidx.compose.ui.unit.Dp,androidx.compose.ui.window.DialogProperties)" TargetMode="External"/><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540000" y="1620000"/>
            <a:ext cx="7559280" cy="989280"/>
          </a:xfrm>
          <a:prstGeom prst="rect">
            <a:avLst/>
          </a:prstGeom>
          <a:noFill/>
          <a:ln w="0">
            <a:noFill/>
          </a:ln>
        </p:spPr>
        <p:txBody>
          <a:bodyPr lIns="0" rIns="0" tIns="0" bIns="0" anchor="ctr">
            <a:noAutofit/>
          </a:bodyPr>
          <a:p>
            <a:pPr algn="ctr">
              <a:lnSpc>
                <a:spcPct val="100000"/>
              </a:lnSpc>
              <a:buNone/>
            </a:pPr>
            <a:r>
              <a:rPr b="0" lang="en-US" sz="3300" spc="-1" strike="noStrike">
                <a:solidFill>
                  <a:srgbClr val="ff8000"/>
                </a:solidFill>
                <a:highlight>
                  <a:srgbClr val="ffffff"/>
                </a:highlight>
                <a:latin typeface="Arial"/>
              </a:rPr>
              <a:t>Introduction to Jetpack Compose</a:t>
            </a:r>
            <a:endParaRPr b="0" lang="en-US" sz="3300" spc="-1" strike="noStrike">
              <a:latin typeface="Arial"/>
            </a:endParaRPr>
          </a:p>
        </p:txBody>
      </p:sp>
      <p:sp>
        <p:nvSpPr>
          <p:cNvPr id="135" name=""/>
          <p:cNvSpPr/>
          <p:nvPr/>
        </p:nvSpPr>
        <p:spPr>
          <a:xfrm>
            <a:off x="1600200" y="3200400"/>
            <a:ext cx="5485680" cy="345600"/>
          </a:xfrm>
          <a:prstGeom prst="rect">
            <a:avLst/>
          </a:prstGeom>
          <a:noFill/>
          <a:ln w="2520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By Nisar Ahmed Siddiqui</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Phases During State change</a:t>
            </a:r>
            <a:endParaRPr b="0" lang="en-US" sz="2700" spc="-1" strike="noStrike">
              <a:latin typeface="Arial"/>
            </a:endParaRPr>
          </a:p>
        </p:txBody>
      </p:sp>
      <p:pic>
        <p:nvPicPr>
          <p:cNvPr id="160" name="" descr=""/>
          <p:cNvPicPr/>
          <p:nvPr/>
        </p:nvPicPr>
        <p:blipFill>
          <a:blip r:embed="rId1"/>
          <a:stretch/>
        </p:blipFill>
        <p:spPr>
          <a:xfrm>
            <a:off x="1869120" y="795960"/>
            <a:ext cx="6378480" cy="4079520"/>
          </a:xfrm>
          <a:prstGeom prst="rect">
            <a:avLst/>
          </a:prstGeom>
          <a:ln w="25200">
            <a:noFill/>
          </a:ln>
        </p:spPr>
      </p:pic>
      <p:sp>
        <p:nvSpPr>
          <p:cNvPr id="3" name="PlaceHolder 2"/>
          <p:cNvSpPr>
            <a:spLocks noGrp="1"/>
          </p:cNvSpPr>
          <p:nvPr>
            <p:ph type="sldNum" idx="5"/>
          </p:nvPr>
        </p:nvSpPr>
        <p:spPr/>
        <p:txBody>
          <a:bodyPr/>
          <a:p>
            <a:fld id="{688C92FE-61A0-4351-B432-AC36C11F5136}"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Optimized State Changes</a:t>
            </a:r>
            <a:endParaRPr b="0" lang="en-US" sz="2700" spc="-1" strike="noStrike">
              <a:latin typeface="Arial"/>
            </a:endParaRPr>
          </a:p>
        </p:txBody>
      </p:sp>
      <p:pic>
        <p:nvPicPr>
          <p:cNvPr id="162" name="" descr=""/>
          <p:cNvPicPr/>
          <p:nvPr/>
        </p:nvPicPr>
        <p:blipFill>
          <a:blip r:embed="rId1"/>
          <a:stretch/>
        </p:blipFill>
        <p:spPr>
          <a:xfrm>
            <a:off x="1532880" y="774720"/>
            <a:ext cx="7050600" cy="4121640"/>
          </a:xfrm>
          <a:prstGeom prst="rect">
            <a:avLst/>
          </a:prstGeom>
          <a:ln w="25200">
            <a:noFill/>
          </a:ln>
        </p:spPr>
      </p:pic>
      <p:sp>
        <p:nvSpPr>
          <p:cNvPr id="3" name="PlaceHolder 2"/>
          <p:cNvSpPr>
            <a:spLocks noGrp="1"/>
          </p:cNvSpPr>
          <p:nvPr>
            <p:ph type="sldNum" idx="5"/>
          </p:nvPr>
        </p:nvSpPr>
        <p:spPr/>
        <p:txBody>
          <a:bodyPr/>
          <a:p>
            <a:fld id="{C125224F-87F4-4D07-9451-DFFF91914E00}"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540000" y="1620000"/>
            <a:ext cx="7559280" cy="989280"/>
          </a:xfrm>
          <a:prstGeom prst="rect">
            <a:avLst/>
          </a:prstGeom>
          <a:noFill/>
          <a:ln w="0">
            <a:noFill/>
          </a:ln>
        </p:spPr>
        <p:txBody>
          <a:bodyPr lIns="0" rIns="0" tIns="0" bIns="0" anchor="ctr">
            <a:noAutofit/>
          </a:bodyPr>
          <a:p>
            <a:pPr algn="ctr">
              <a:lnSpc>
                <a:spcPct val="100000"/>
              </a:lnSpc>
              <a:buNone/>
            </a:pPr>
            <a:r>
              <a:rPr b="0" lang="en-US" sz="3300" spc="-1" strike="noStrike">
                <a:solidFill>
                  <a:srgbClr val="ff8000"/>
                </a:solidFill>
                <a:highlight>
                  <a:srgbClr val="ffffff"/>
                </a:highlight>
                <a:latin typeface="Arial"/>
              </a:rPr>
              <a:t>Lesson 1 – Basic Components</a:t>
            </a: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Lesson 1 - Jetpack Compose Basics</a:t>
            </a:r>
            <a:endParaRPr b="0" lang="en-US" sz="2700" spc="-1" strike="noStrike">
              <a:latin typeface="Arial"/>
            </a:endParaRPr>
          </a:p>
        </p:txBody>
      </p:sp>
      <p:sp>
        <p:nvSpPr>
          <p:cNvPr id="165" name="PlaceHolder 2"/>
          <p:cNvSpPr>
            <a:spLocks noGrp="1"/>
          </p:cNvSpPr>
          <p:nvPr>
            <p:ph/>
          </p:nvPr>
        </p:nvSpPr>
        <p:spPr>
          <a:xfrm>
            <a:off x="540000" y="8406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Jetpack Compose is built around composable functions</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Using Compose, we can build your user interface by defining a set of composable functions that take in data and emit UI elements. A simple example is a Greeting widget, which takes in a String and emits a Text widget which displays a greeting message.</a:t>
            </a:r>
            <a:endParaRPr b="0" lang="en-US" sz="2400" spc="-1" strike="noStrike">
              <a:latin typeface="Arial"/>
            </a:endParaRPr>
          </a:p>
        </p:txBody>
      </p:sp>
      <p:pic>
        <p:nvPicPr>
          <p:cNvPr id="166" name="" descr=""/>
          <p:cNvPicPr/>
          <p:nvPr/>
        </p:nvPicPr>
        <p:blipFill>
          <a:blip r:embed="rId1"/>
          <a:stretch/>
        </p:blipFill>
        <p:spPr>
          <a:xfrm>
            <a:off x="2514600" y="2900520"/>
            <a:ext cx="4861440" cy="2735640"/>
          </a:xfrm>
          <a:prstGeom prst="rect">
            <a:avLst/>
          </a:prstGeom>
          <a:ln w="25200">
            <a:noFill/>
          </a:ln>
        </p:spPr>
      </p:pic>
      <p:sp>
        <p:nvSpPr>
          <p:cNvPr id="4" name="PlaceHolder 3"/>
          <p:cNvSpPr>
            <a:spLocks noGrp="1"/>
          </p:cNvSpPr>
          <p:nvPr>
            <p:ph type="sldNum" idx="5"/>
          </p:nvPr>
        </p:nvSpPr>
        <p:spPr/>
        <p:txBody>
          <a:bodyPr/>
          <a:p>
            <a:fld id="{089D76A5-8907-4134-80D3-305A757E2560}"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Define a composable function</a:t>
            </a:r>
            <a:endParaRPr b="0" lang="en-US" sz="2700" spc="-1" strike="noStrike">
              <a:latin typeface="Arial"/>
            </a:endParaRPr>
          </a:p>
        </p:txBody>
      </p:sp>
      <p:sp>
        <p:nvSpPr>
          <p:cNvPr id="168" name="PlaceHolder 2"/>
          <p:cNvSpPr>
            <a:spLocks noGrp="1"/>
          </p:cNvSpPr>
          <p:nvPr>
            <p:ph/>
          </p:nvPr>
        </p:nvSpPr>
        <p:spPr>
          <a:xfrm>
            <a:off x="540000" y="1260000"/>
            <a:ext cx="4031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To make a function composable, add the @Composable annotation. To try this out, define a MessageCard function which is passed a name, and uses it to configure the text element.</a:t>
            </a:r>
            <a:endParaRPr b="0" lang="en-US" sz="2400" spc="-1" strike="noStrike">
              <a:latin typeface="Arial"/>
            </a:endParaRPr>
          </a:p>
        </p:txBody>
      </p:sp>
      <p:sp>
        <p:nvSpPr>
          <p:cNvPr id="169" name=""/>
          <p:cNvSpPr/>
          <p:nvPr/>
        </p:nvSpPr>
        <p:spPr>
          <a:xfrm>
            <a:off x="4800600" y="1143000"/>
            <a:ext cx="5195880" cy="3821040"/>
          </a:xfrm>
          <a:prstGeom prst="rect">
            <a:avLst/>
          </a:prstGeom>
          <a:noFill/>
          <a:ln w="25200">
            <a:solidFill>
              <a:srgbClr val="000000"/>
            </a:solidFill>
            <a:round/>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DejaVu Sans"/>
              </a:rPr>
              <a:t>// ...</a:t>
            </a:r>
            <a:endParaRPr b="0" lang="en-US" sz="1500" spc="-1" strike="noStrike">
              <a:latin typeface="Arial"/>
            </a:endParaRPr>
          </a:p>
          <a:p>
            <a:pPr>
              <a:lnSpc>
                <a:spcPct val="100000"/>
              </a:lnSpc>
              <a:buNone/>
            </a:pPr>
            <a:r>
              <a:rPr b="0" lang="en-US" sz="1500" spc="-1" strike="noStrike">
                <a:solidFill>
                  <a:srgbClr val="000000"/>
                </a:solidFill>
                <a:latin typeface="Arial"/>
                <a:ea typeface="DejaVu Sans"/>
              </a:rPr>
              <a:t>import androidx.compose.runtime.Composable</a:t>
            </a:r>
            <a:endParaRPr b="0" lang="en-US" sz="1500" spc="-1" strike="noStrike">
              <a:latin typeface="Arial"/>
            </a:endParaRPr>
          </a:p>
          <a:p>
            <a:pPr>
              <a:lnSpc>
                <a:spcPct val="100000"/>
              </a:lnSpc>
              <a:buNone/>
            </a:pPr>
            <a:endParaRPr b="0" lang="en-US" sz="1800" spc="-1" strike="noStrike">
              <a:latin typeface="Arial"/>
            </a:endParaRPr>
          </a:p>
          <a:p>
            <a:pPr>
              <a:lnSpc>
                <a:spcPct val="100000"/>
              </a:lnSpc>
              <a:buNone/>
            </a:pPr>
            <a:r>
              <a:rPr b="0" lang="en-US" sz="1500" spc="-1" strike="noStrike">
                <a:solidFill>
                  <a:srgbClr val="000000"/>
                </a:solidFill>
                <a:latin typeface="Arial"/>
                <a:ea typeface="DejaVu Sans"/>
              </a:rPr>
              <a:t>class MainActivity : ComponentActivity() {</a:t>
            </a:r>
            <a:endParaRPr b="0" lang="en-US" sz="1500" spc="-1" strike="noStrike">
              <a:latin typeface="Arial"/>
            </a:endParaRPr>
          </a:p>
          <a:p>
            <a:pPr>
              <a:lnSpc>
                <a:spcPct val="100000"/>
              </a:lnSpc>
              <a:buNone/>
            </a:pPr>
            <a:r>
              <a:rPr b="0" lang="en-US" sz="1500" spc="-1" strike="noStrike">
                <a:solidFill>
                  <a:srgbClr val="000000"/>
                </a:solidFill>
                <a:latin typeface="Arial"/>
                <a:ea typeface="DejaVu Sans"/>
              </a:rPr>
              <a:t>    </a:t>
            </a:r>
            <a:r>
              <a:rPr b="0" lang="en-US" sz="1500" spc="-1" strike="noStrike">
                <a:solidFill>
                  <a:srgbClr val="000000"/>
                </a:solidFill>
                <a:latin typeface="Arial"/>
                <a:ea typeface="DejaVu Sans"/>
              </a:rPr>
              <a:t>override fun onCreate(savedInstanceState: Bundle?) {</a:t>
            </a:r>
            <a:endParaRPr b="0" lang="en-US" sz="1500" spc="-1" strike="noStrike">
              <a:latin typeface="Arial"/>
            </a:endParaRPr>
          </a:p>
          <a:p>
            <a:pPr>
              <a:lnSpc>
                <a:spcPct val="100000"/>
              </a:lnSpc>
              <a:buNone/>
            </a:pPr>
            <a:r>
              <a:rPr b="0" lang="en-US" sz="1500" spc="-1" strike="noStrike">
                <a:solidFill>
                  <a:srgbClr val="000000"/>
                </a:solidFill>
                <a:latin typeface="Arial"/>
                <a:ea typeface="DejaVu Sans"/>
              </a:rPr>
              <a:t>        </a:t>
            </a:r>
            <a:r>
              <a:rPr b="0" lang="en-US" sz="1500" spc="-1" strike="noStrike">
                <a:solidFill>
                  <a:srgbClr val="000000"/>
                </a:solidFill>
                <a:latin typeface="Arial"/>
                <a:ea typeface="DejaVu Sans"/>
              </a:rPr>
              <a:t>super.onCreate(savedInstanceState)</a:t>
            </a:r>
            <a:endParaRPr b="0" lang="en-US" sz="1500" spc="-1" strike="noStrike">
              <a:latin typeface="Arial"/>
            </a:endParaRPr>
          </a:p>
          <a:p>
            <a:pPr>
              <a:lnSpc>
                <a:spcPct val="100000"/>
              </a:lnSpc>
              <a:buNone/>
            </a:pPr>
            <a:r>
              <a:rPr b="0" lang="en-US" sz="1500" spc="-1" strike="noStrike">
                <a:solidFill>
                  <a:srgbClr val="000000"/>
                </a:solidFill>
                <a:latin typeface="Arial"/>
                <a:ea typeface="DejaVu Sans"/>
              </a:rPr>
              <a:t>        </a:t>
            </a:r>
            <a:r>
              <a:rPr b="0" lang="en-US" sz="1500" spc="-1" strike="noStrike">
                <a:solidFill>
                  <a:srgbClr val="000000"/>
                </a:solidFill>
                <a:latin typeface="Arial"/>
                <a:ea typeface="DejaVu Sans"/>
              </a:rPr>
              <a:t>setContent {</a:t>
            </a:r>
            <a:endParaRPr b="0" lang="en-US" sz="1500" spc="-1" strike="noStrike">
              <a:latin typeface="Arial"/>
            </a:endParaRPr>
          </a:p>
          <a:p>
            <a:pPr>
              <a:lnSpc>
                <a:spcPct val="100000"/>
              </a:lnSpc>
              <a:buNone/>
            </a:pPr>
            <a:r>
              <a:rPr b="1" lang="en-US" sz="1500" spc="-1" strike="noStrike">
                <a:solidFill>
                  <a:srgbClr val="000000"/>
                </a:solidFill>
                <a:latin typeface="Arial"/>
                <a:ea typeface="DejaVu Sans"/>
              </a:rPr>
              <a:t>            </a:t>
            </a:r>
            <a:r>
              <a:rPr b="1" lang="en-US" sz="1500" spc="-1" strike="noStrike">
                <a:solidFill>
                  <a:srgbClr val="000000"/>
                </a:solidFill>
                <a:latin typeface="Arial"/>
                <a:ea typeface="DejaVu Sans"/>
              </a:rPr>
              <a:t>MessageCard("Android")</a:t>
            </a:r>
            <a:endParaRPr b="0" lang="en-US" sz="1500" spc="-1" strike="noStrike">
              <a:latin typeface="Arial"/>
            </a:endParaRPr>
          </a:p>
          <a:p>
            <a:pPr>
              <a:lnSpc>
                <a:spcPct val="100000"/>
              </a:lnSpc>
              <a:buNone/>
            </a:pPr>
            <a:r>
              <a:rPr b="0" lang="en-US" sz="1500" spc="-1" strike="noStrike">
                <a:solidFill>
                  <a:srgbClr val="000000"/>
                </a:solidFill>
                <a:latin typeface="Arial"/>
                <a:ea typeface="DejaVu Sans"/>
              </a:rPr>
              <a:t>        </a:t>
            </a:r>
            <a:r>
              <a:rPr b="0" lang="en-US" sz="1500" spc="-1" strike="noStrike">
                <a:solidFill>
                  <a:srgbClr val="000000"/>
                </a:solidFill>
                <a:latin typeface="Arial"/>
                <a:ea typeface="DejaVu Sans"/>
              </a:rPr>
              <a:t>}</a:t>
            </a:r>
            <a:endParaRPr b="0" lang="en-US" sz="1500" spc="-1" strike="noStrike">
              <a:latin typeface="Arial"/>
            </a:endParaRPr>
          </a:p>
          <a:p>
            <a:pPr>
              <a:lnSpc>
                <a:spcPct val="100000"/>
              </a:lnSpc>
              <a:buNone/>
            </a:pPr>
            <a:r>
              <a:rPr b="0" lang="en-US" sz="1500" spc="-1" strike="noStrike">
                <a:solidFill>
                  <a:srgbClr val="000000"/>
                </a:solidFill>
                <a:latin typeface="Arial"/>
                <a:ea typeface="DejaVu Sans"/>
              </a:rPr>
              <a:t>    </a:t>
            </a:r>
            <a:r>
              <a:rPr b="0" lang="en-US" sz="1500" spc="-1" strike="noStrike">
                <a:solidFill>
                  <a:srgbClr val="000000"/>
                </a:solidFill>
                <a:latin typeface="Arial"/>
                <a:ea typeface="DejaVu Sans"/>
              </a:rPr>
              <a:t>}</a:t>
            </a:r>
            <a:endParaRPr b="0" lang="en-US" sz="1500" spc="-1" strike="noStrike">
              <a:latin typeface="Arial"/>
            </a:endParaRPr>
          </a:p>
          <a:p>
            <a:pPr>
              <a:lnSpc>
                <a:spcPct val="100000"/>
              </a:lnSpc>
              <a:buNone/>
            </a:pPr>
            <a:r>
              <a:rPr b="0" lang="en-US" sz="1500" spc="-1" strike="noStrike">
                <a:solidFill>
                  <a:srgbClr val="000000"/>
                </a:solidFill>
                <a:latin typeface="Arial"/>
                <a:ea typeface="DejaVu Sans"/>
              </a:rPr>
              <a:t>}</a:t>
            </a:r>
            <a:endParaRPr b="0" lang="en-US" sz="1500" spc="-1" strike="noStrike">
              <a:latin typeface="Arial"/>
            </a:endParaRPr>
          </a:p>
          <a:p>
            <a:pPr>
              <a:lnSpc>
                <a:spcPct val="100000"/>
              </a:lnSpc>
              <a:buNone/>
            </a:pPr>
            <a:endParaRPr b="0" lang="en-US" sz="1800" spc="-1" strike="noStrike">
              <a:latin typeface="Arial"/>
            </a:endParaRPr>
          </a:p>
          <a:p>
            <a:pPr>
              <a:lnSpc>
                <a:spcPct val="100000"/>
              </a:lnSpc>
              <a:buNone/>
            </a:pPr>
            <a:r>
              <a:rPr b="0" lang="en-US" sz="1500" spc="-1" strike="noStrike">
                <a:solidFill>
                  <a:srgbClr val="000000"/>
                </a:solidFill>
                <a:latin typeface="Arial"/>
                <a:ea typeface="DejaVu Sans"/>
              </a:rPr>
              <a:t>@</a:t>
            </a:r>
            <a:r>
              <a:rPr b="0" i="1" lang="en-US" sz="1500" spc="-1" strike="noStrike">
                <a:solidFill>
                  <a:srgbClr val="000000"/>
                </a:solidFill>
                <a:latin typeface="Arial"/>
                <a:ea typeface="DejaVu Sans"/>
              </a:rPr>
              <a:t>Composabl</a:t>
            </a:r>
            <a:r>
              <a:rPr b="0" lang="en-US" sz="1500" spc="-1" strike="noStrike">
                <a:solidFill>
                  <a:srgbClr val="000000"/>
                </a:solidFill>
                <a:latin typeface="Arial"/>
                <a:ea typeface="DejaVu Sans"/>
              </a:rPr>
              <a:t>e</a:t>
            </a:r>
            <a:endParaRPr b="0" lang="en-US" sz="1500" spc="-1" strike="noStrike">
              <a:latin typeface="Arial"/>
            </a:endParaRPr>
          </a:p>
          <a:p>
            <a:pPr>
              <a:lnSpc>
                <a:spcPct val="100000"/>
              </a:lnSpc>
              <a:buNone/>
            </a:pPr>
            <a:r>
              <a:rPr b="1" lang="en-US" sz="1500" spc="-1" strike="noStrike">
                <a:solidFill>
                  <a:srgbClr val="000000"/>
                </a:solidFill>
                <a:latin typeface="Arial"/>
                <a:ea typeface="DejaVu Sans"/>
              </a:rPr>
              <a:t>fun MessageCard(name: String) {</a:t>
            </a:r>
            <a:endParaRPr b="0" lang="en-US" sz="1500" spc="-1" strike="noStrike">
              <a:latin typeface="Arial"/>
            </a:endParaRPr>
          </a:p>
          <a:p>
            <a:pPr>
              <a:lnSpc>
                <a:spcPct val="100000"/>
              </a:lnSpc>
              <a:buNone/>
            </a:pPr>
            <a:r>
              <a:rPr b="1" lang="en-US" sz="1500" spc="-1" strike="noStrike">
                <a:solidFill>
                  <a:srgbClr val="000000"/>
                </a:solidFill>
                <a:latin typeface="Arial"/>
                <a:ea typeface="DejaVu Sans"/>
              </a:rPr>
              <a:t>    </a:t>
            </a:r>
            <a:r>
              <a:rPr b="1" lang="en-US" sz="1500" spc="-1" strike="noStrike">
                <a:solidFill>
                  <a:srgbClr val="000000"/>
                </a:solidFill>
                <a:latin typeface="Arial"/>
                <a:ea typeface="DejaVu Sans"/>
              </a:rPr>
              <a:t>Text(text = "Hello $name!")</a:t>
            </a:r>
            <a:endParaRPr b="0" lang="en-US" sz="1500" spc="-1" strike="noStrike">
              <a:latin typeface="Arial"/>
            </a:endParaRPr>
          </a:p>
          <a:p>
            <a:pPr>
              <a:lnSpc>
                <a:spcPct val="100000"/>
              </a:lnSpc>
              <a:buNone/>
            </a:pPr>
            <a:r>
              <a:rPr b="1" lang="en-US" sz="1500" spc="-1" strike="noStrike">
                <a:solidFill>
                  <a:srgbClr val="000000"/>
                </a:solidFill>
                <a:latin typeface="Arial"/>
                <a:ea typeface="DejaVu Sans"/>
              </a:rPr>
              <a:t>}</a:t>
            </a:r>
            <a:endParaRPr b="0" lang="en-US" sz="1500" spc="-1" strike="noStrike">
              <a:latin typeface="Arial"/>
            </a:endParaRPr>
          </a:p>
          <a:p>
            <a:pPr>
              <a:lnSpc>
                <a:spcPct val="100000"/>
              </a:lnSpc>
              <a:buNone/>
            </a:pPr>
            <a:endParaRPr b="0" lang="en-US" sz="1800" spc="-1" strike="noStrike">
              <a:latin typeface="Arial"/>
            </a:endParaRPr>
          </a:p>
        </p:txBody>
      </p:sp>
      <p:sp>
        <p:nvSpPr>
          <p:cNvPr id="4" name="PlaceHolder 3"/>
          <p:cNvSpPr>
            <a:spLocks noGrp="1"/>
          </p:cNvSpPr>
          <p:nvPr>
            <p:ph type="sldNum" idx="5"/>
          </p:nvPr>
        </p:nvSpPr>
        <p:spPr/>
        <p:txBody>
          <a:bodyPr/>
          <a:p>
            <a:fld id="{837506B4-A8DC-4A14-B952-8006EEE92D20}"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Preview your function in Android Studio</a:t>
            </a:r>
            <a:endParaRPr b="0" lang="en-US" sz="2700" spc="-1" strike="noStrike">
              <a:latin typeface="Arial"/>
            </a:endParaRPr>
          </a:p>
        </p:txBody>
      </p:sp>
      <p:sp>
        <p:nvSpPr>
          <p:cNvPr id="171" name="PlaceHolder 2"/>
          <p:cNvSpPr>
            <a:spLocks noGrp="1"/>
          </p:cNvSpPr>
          <p:nvPr>
            <p:ph/>
          </p:nvPr>
        </p:nvSpPr>
        <p:spPr>
          <a:xfrm>
            <a:off x="540000" y="1260000"/>
            <a:ext cx="38026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The @Preview annotation lets you preview your composable functions within Android Studio without having to build and install the app to an Android device or emulator.</a:t>
            </a:r>
            <a:endParaRPr b="0" lang="en-US" sz="2400" spc="-1" strike="noStrike">
              <a:latin typeface="Arial"/>
            </a:endParaRPr>
          </a:p>
        </p:txBody>
      </p:sp>
      <p:sp>
        <p:nvSpPr>
          <p:cNvPr id="172" name=""/>
          <p:cNvSpPr/>
          <p:nvPr/>
        </p:nvSpPr>
        <p:spPr>
          <a:xfrm>
            <a:off x="5029200" y="1371600"/>
            <a:ext cx="4342680" cy="3929040"/>
          </a:xfrm>
          <a:prstGeom prst="rect">
            <a:avLst/>
          </a:prstGeom>
          <a:noFill/>
          <a:ln w="2520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import androidx.compose.ui.tooling.preview.Preview</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@Composable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fun MessageCard(name: String) {</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Text(text = "Hello $name!")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1" lang="en-US" sz="1800" spc="-1" strike="noStrike">
                <a:solidFill>
                  <a:srgbClr val="000000"/>
                </a:solidFill>
                <a:latin typeface="Arial"/>
                <a:ea typeface="DejaVu Sans"/>
              </a:rPr>
              <a:t>@Preview</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@Composable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fun PreviewMessageCard() {</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MessageCard("Android")</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a:t>
            </a:r>
            <a:endParaRPr b="0" lang="en-US" sz="1800" spc="-1" strike="noStrike">
              <a:latin typeface="Arial"/>
            </a:endParaRPr>
          </a:p>
          <a:p>
            <a:pPr>
              <a:lnSpc>
                <a:spcPct val="100000"/>
              </a:lnSpc>
              <a:buNone/>
            </a:pPr>
            <a:endParaRPr b="0" lang="en-US" sz="1800" spc="-1" strike="noStrike">
              <a:latin typeface="Arial"/>
            </a:endParaRPr>
          </a:p>
        </p:txBody>
      </p:sp>
      <p:sp>
        <p:nvSpPr>
          <p:cNvPr id="4" name="PlaceHolder 3"/>
          <p:cNvSpPr>
            <a:spLocks noGrp="1"/>
          </p:cNvSpPr>
          <p:nvPr>
            <p:ph type="sldNum" idx="5"/>
          </p:nvPr>
        </p:nvSpPr>
        <p:spPr/>
        <p:txBody>
          <a:bodyPr/>
          <a:p>
            <a:fld id="{5E05D676-A49E-47B3-9E1C-B8814CA11634}"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Add a text element</a:t>
            </a:r>
            <a:endParaRPr b="0" lang="en-US" sz="2700" spc="-1" strike="noStrike">
              <a:latin typeface="Arial"/>
            </a:endParaRPr>
          </a:p>
        </p:txBody>
      </p:sp>
      <p:sp>
        <p:nvSpPr>
          <p:cNvPr id="174"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Display a “Hello world!” text by adding a text element inside the onCreate method</a:t>
            </a:r>
            <a:endParaRPr b="0" lang="en-US" sz="2400" spc="-1" strike="noStrike">
              <a:latin typeface="Arial"/>
            </a:endParaRPr>
          </a:p>
        </p:txBody>
      </p:sp>
      <p:sp>
        <p:nvSpPr>
          <p:cNvPr id="175" name=""/>
          <p:cNvSpPr/>
          <p:nvPr/>
        </p:nvSpPr>
        <p:spPr>
          <a:xfrm>
            <a:off x="4572000" y="1740240"/>
            <a:ext cx="5257080" cy="3929040"/>
          </a:xfrm>
          <a:prstGeom prst="rect">
            <a:avLst/>
          </a:prstGeom>
          <a:noFill/>
          <a:ln w="25200">
            <a:solidFill>
              <a:srgbClr val="000000"/>
            </a:solidFill>
            <a:round/>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import android.os.Bundle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import androidx.activity.ComponentActivity</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import androidx.activity.compose.setContent</a:t>
            </a:r>
            <a:endParaRPr b="0" lang="en-US" sz="1800" spc="-1" strike="noStrike">
              <a:latin typeface="Arial"/>
            </a:endParaRPr>
          </a:p>
          <a:p>
            <a:pPr>
              <a:lnSpc>
                <a:spcPct val="100000"/>
              </a:lnSpc>
              <a:buNone/>
            </a:pPr>
            <a:r>
              <a:rPr b="1" lang="en-US" sz="1800" spc="-1" strike="noStrike">
                <a:solidFill>
                  <a:srgbClr val="000000"/>
                </a:solidFill>
                <a:latin typeface="Arial"/>
                <a:ea typeface="DejaVu Sans"/>
              </a:rPr>
              <a:t>import androidx.compose.material3.Text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class MainActivity : ComponentActivity() {</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override fun onCreate(savedInstanceState: Bundle?) {</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super.onCreate(savedInstanceState)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setContent {</a:t>
            </a:r>
            <a:endParaRPr b="0" lang="en-US" sz="1800" spc="-1" strike="noStrike">
              <a:latin typeface="Arial"/>
            </a:endParaRPr>
          </a:p>
          <a:p>
            <a:pPr>
              <a:lnSpc>
                <a:spcPct val="100000"/>
              </a:lnSpc>
              <a:buNone/>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Text("Hello world!")</a:t>
            </a:r>
            <a:endParaRPr b="0" lang="en-US" sz="1800" spc="-1" strike="noStrike">
              <a:latin typeface="Arial"/>
            </a:endParaRPr>
          </a:p>
          <a:p>
            <a:pPr>
              <a:lnSpc>
                <a:spcPct val="100000"/>
              </a:lnSpc>
              <a:buNone/>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a:t>
            </a:r>
            <a:endParaRPr b="0" lang="en-US" sz="1800" spc="-1" strike="noStrike">
              <a:latin typeface="Arial"/>
            </a:endParaRPr>
          </a:p>
          <a:p>
            <a:pPr>
              <a:lnSpc>
                <a:spcPct val="100000"/>
              </a:lnSpc>
              <a:buNone/>
            </a:pPr>
            <a:endParaRPr b="0" lang="en-US" sz="1800" spc="-1" strike="noStrike">
              <a:latin typeface="Arial"/>
            </a:endParaRPr>
          </a:p>
        </p:txBody>
      </p:sp>
      <p:pic>
        <p:nvPicPr>
          <p:cNvPr id="176" name="" descr=""/>
          <p:cNvPicPr/>
          <p:nvPr/>
        </p:nvPicPr>
        <p:blipFill>
          <a:blip r:embed="rId1"/>
          <a:stretch/>
        </p:blipFill>
        <p:spPr>
          <a:xfrm>
            <a:off x="1721160" y="2057400"/>
            <a:ext cx="1935720" cy="3885480"/>
          </a:xfrm>
          <a:prstGeom prst="rect">
            <a:avLst/>
          </a:prstGeom>
          <a:ln w="25200">
            <a:noFill/>
          </a:ln>
        </p:spPr>
      </p:pic>
      <p:sp>
        <p:nvSpPr>
          <p:cNvPr id="4" name="PlaceHolder 3"/>
          <p:cNvSpPr>
            <a:spLocks noGrp="1"/>
          </p:cNvSpPr>
          <p:nvPr>
            <p:ph type="sldNum" idx="5"/>
          </p:nvPr>
        </p:nvSpPr>
        <p:spPr/>
        <p:txBody>
          <a:bodyPr/>
          <a:p>
            <a:fld id="{3D03E6A1-611D-46A6-A217-148C28E207D1}"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Style Text</a:t>
            </a:r>
            <a:endParaRPr b="0" lang="en-US" sz="2700" spc="-1" strike="noStrike">
              <a:latin typeface="Arial"/>
            </a:endParaRPr>
          </a:p>
        </p:txBody>
      </p:sp>
      <p:sp>
        <p:nvSpPr>
          <p:cNvPr id="178" name="PlaceHolder 2"/>
          <p:cNvSpPr>
            <a:spLocks noGrp="1"/>
          </p:cNvSpPr>
          <p:nvPr>
            <p:ph/>
          </p:nvPr>
        </p:nvSpPr>
        <p:spPr>
          <a:xfrm>
            <a:off x="540000" y="8406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The Text composable has multiple optional parameters to style its content. Below, we’ve listed parameters that cover the most common use cases with text. For all the parameters of Text, see the Compose </a:t>
            </a:r>
            <a:r>
              <a:rPr b="0" lang="en-US" sz="2400" spc="-1" strike="noStrike" u="sng">
                <a:solidFill>
                  <a:srgbClr val="0000ff"/>
                </a:solidFill>
                <a:uFillTx/>
                <a:latin typeface="Arial"/>
                <a:hlinkClick r:id="rId1"/>
              </a:rPr>
              <a:t>Text source code</a:t>
            </a:r>
            <a:r>
              <a:rPr b="0" lang="en-US" sz="2400" spc="-1" strike="noStrike">
                <a:latin typeface="Arial"/>
              </a:rPr>
              <a:t>.</a:t>
            </a:r>
            <a:endParaRPr b="0" lang="en-US" sz="2400" spc="-1" strike="noStrike">
              <a:latin typeface="Arial"/>
            </a:endParaRPr>
          </a:p>
        </p:txBody>
      </p:sp>
      <p:pic>
        <p:nvPicPr>
          <p:cNvPr id="179" name="" descr=""/>
          <p:cNvPicPr/>
          <p:nvPr/>
        </p:nvPicPr>
        <p:blipFill>
          <a:blip r:embed="rId2"/>
          <a:stretch/>
        </p:blipFill>
        <p:spPr>
          <a:xfrm>
            <a:off x="1112760" y="2286000"/>
            <a:ext cx="3687120" cy="860040"/>
          </a:xfrm>
          <a:prstGeom prst="rect">
            <a:avLst/>
          </a:prstGeom>
          <a:ln w="25200">
            <a:noFill/>
          </a:ln>
        </p:spPr>
      </p:pic>
      <p:pic>
        <p:nvPicPr>
          <p:cNvPr id="180" name="" descr=""/>
          <p:cNvPicPr/>
          <p:nvPr/>
        </p:nvPicPr>
        <p:blipFill>
          <a:blip r:embed="rId3"/>
          <a:stretch/>
        </p:blipFill>
        <p:spPr>
          <a:xfrm>
            <a:off x="1112760" y="3254040"/>
            <a:ext cx="3687120" cy="860040"/>
          </a:xfrm>
          <a:prstGeom prst="rect">
            <a:avLst/>
          </a:prstGeom>
          <a:ln w="25200">
            <a:noFill/>
          </a:ln>
        </p:spPr>
      </p:pic>
      <p:pic>
        <p:nvPicPr>
          <p:cNvPr id="181" name="" descr=""/>
          <p:cNvPicPr/>
          <p:nvPr/>
        </p:nvPicPr>
        <p:blipFill>
          <a:blip r:embed="rId4"/>
          <a:stretch/>
        </p:blipFill>
        <p:spPr>
          <a:xfrm>
            <a:off x="1107000" y="4204440"/>
            <a:ext cx="4334760" cy="860040"/>
          </a:xfrm>
          <a:prstGeom prst="rect">
            <a:avLst/>
          </a:prstGeom>
          <a:ln w="25200">
            <a:noFill/>
          </a:ln>
        </p:spPr>
      </p:pic>
      <p:pic>
        <p:nvPicPr>
          <p:cNvPr id="182" name="" descr=""/>
          <p:cNvPicPr/>
          <p:nvPr/>
        </p:nvPicPr>
        <p:blipFill>
          <a:blip r:embed="rId5"/>
          <a:stretch/>
        </p:blipFill>
        <p:spPr>
          <a:xfrm>
            <a:off x="5037120" y="2286000"/>
            <a:ext cx="4334760" cy="860040"/>
          </a:xfrm>
          <a:prstGeom prst="rect">
            <a:avLst/>
          </a:prstGeom>
          <a:ln w="25200">
            <a:noFill/>
          </a:ln>
        </p:spPr>
      </p:pic>
      <p:sp>
        <p:nvSpPr>
          <p:cNvPr id="4" name="PlaceHolder 3"/>
          <p:cNvSpPr>
            <a:spLocks noGrp="1"/>
          </p:cNvSpPr>
          <p:nvPr>
            <p:ph type="sldNum" idx="5"/>
          </p:nvPr>
        </p:nvSpPr>
        <p:spPr/>
        <p:txBody>
          <a:bodyPr/>
          <a:p>
            <a:fld id="{2B3EA745-EF5C-45F9-A031-DFD6005834E1}"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Add multiple styles</a:t>
            </a:r>
            <a:endParaRPr b="0" lang="en-US" sz="2700" spc="-1" strike="noStrike">
              <a:latin typeface="Arial"/>
            </a:endParaRPr>
          </a:p>
        </p:txBody>
      </p:sp>
      <p:pic>
        <p:nvPicPr>
          <p:cNvPr id="184" name="" descr=""/>
          <p:cNvPicPr/>
          <p:nvPr/>
        </p:nvPicPr>
        <p:blipFill>
          <a:blip r:embed="rId1"/>
          <a:stretch/>
        </p:blipFill>
        <p:spPr>
          <a:xfrm>
            <a:off x="358560" y="1143000"/>
            <a:ext cx="4669920" cy="2963160"/>
          </a:xfrm>
          <a:prstGeom prst="rect">
            <a:avLst/>
          </a:prstGeom>
          <a:ln w="25200">
            <a:noFill/>
          </a:ln>
        </p:spPr>
      </p:pic>
      <p:pic>
        <p:nvPicPr>
          <p:cNvPr id="185" name="" descr=""/>
          <p:cNvPicPr/>
          <p:nvPr/>
        </p:nvPicPr>
        <p:blipFill>
          <a:blip r:embed="rId2"/>
          <a:stretch/>
        </p:blipFill>
        <p:spPr>
          <a:xfrm>
            <a:off x="5257800" y="1143000"/>
            <a:ext cx="4669920" cy="3603240"/>
          </a:xfrm>
          <a:prstGeom prst="rect">
            <a:avLst/>
          </a:prstGeom>
          <a:ln w="25200">
            <a:noFill/>
          </a:ln>
        </p:spPr>
      </p:pic>
      <p:sp>
        <p:nvSpPr>
          <p:cNvPr id="3" name="PlaceHolder 2"/>
          <p:cNvSpPr>
            <a:spLocks noGrp="1"/>
          </p:cNvSpPr>
          <p:nvPr>
            <p:ph type="sldNum" idx="5"/>
          </p:nvPr>
        </p:nvSpPr>
        <p:spPr/>
        <p:txBody>
          <a:bodyPr/>
          <a:p>
            <a:fld id="{17A26927-7D79-402F-86C3-53F9A693EF64}"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Task – Text Widget</a:t>
            </a:r>
            <a:endParaRPr b="0" lang="en-US" sz="2700" spc="-1" strike="noStrike">
              <a:latin typeface="Arial"/>
            </a:endParaRPr>
          </a:p>
        </p:txBody>
      </p:sp>
      <p:pic>
        <p:nvPicPr>
          <p:cNvPr id="187" name="" descr=""/>
          <p:cNvPicPr/>
          <p:nvPr/>
        </p:nvPicPr>
        <p:blipFill>
          <a:blip r:embed="rId1"/>
          <a:stretch/>
        </p:blipFill>
        <p:spPr>
          <a:xfrm>
            <a:off x="3657600" y="810000"/>
            <a:ext cx="2165040" cy="4571280"/>
          </a:xfrm>
          <a:prstGeom prst="rect">
            <a:avLst/>
          </a:prstGeom>
          <a:ln w="25200">
            <a:noFill/>
          </a:ln>
        </p:spPr>
      </p:pic>
      <p:sp>
        <p:nvSpPr>
          <p:cNvPr id="3" name="PlaceHolder 2"/>
          <p:cNvSpPr>
            <a:spLocks noGrp="1"/>
          </p:cNvSpPr>
          <p:nvPr>
            <p:ph type="sldNum" idx="5"/>
          </p:nvPr>
        </p:nvSpPr>
        <p:spPr/>
        <p:txBody>
          <a:bodyPr/>
          <a:p>
            <a:fld id="{4372DD9E-DAAD-4765-87E1-0714072AF2BD}"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JetPack Compose vs XML Views</a:t>
            </a:r>
            <a:endParaRPr b="0" lang="en-US" sz="2700" spc="-1" strike="noStrike">
              <a:latin typeface="Arial"/>
            </a:endParaRPr>
          </a:p>
        </p:txBody>
      </p:sp>
      <p:pic>
        <p:nvPicPr>
          <p:cNvPr id="137" name="" descr=""/>
          <p:cNvPicPr/>
          <p:nvPr/>
        </p:nvPicPr>
        <p:blipFill>
          <a:blip r:embed="rId1"/>
          <a:stretch/>
        </p:blipFill>
        <p:spPr>
          <a:xfrm>
            <a:off x="914400" y="1039320"/>
            <a:ext cx="8609400" cy="4217760"/>
          </a:xfrm>
          <a:prstGeom prst="rect">
            <a:avLst/>
          </a:prstGeom>
          <a:ln w="25200">
            <a:noFill/>
          </a:ln>
        </p:spPr>
      </p:pic>
      <p:sp>
        <p:nvSpPr>
          <p:cNvPr id="3" name="PlaceHolder 2"/>
          <p:cNvSpPr>
            <a:spLocks noGrp="1"/>
          </p:cNvSpPr>
          <p:nvPr>
            <p:ph type="sldNum" idx="2"/>
          </p:nvPr>
        </p:nvSpPr>
        <p:spPr/>
        <p:txBody>
          <a:bodyPr/>
          <a:p>
            <a:fld id="{03DDB8A7-D192-4FE3-9719-3A729BF7AE5A}"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Buttons</a:t>
            </a:r>
            <a:endParaRPr b="0" lang="en-US" sz="2700" spc="-1" strike="noStrike">
              <a:latin typeface="Arial"/>
            </a:endParaRPr>
          </a:p>
        </p:txBody>
      </p:sp>
      <p:sp>
        <p:nvSpPr>
          <p:cNvPr id="189" name="PlaceHolder 2"/>
          <p:cNvSpPr>
            <a:spLocks noGrp="1"/>
          </p:cNvSpPr>
          <p:nvPr>
            <p:ph/>
          </p:nvPr>
        </p:nvSpPr>
        <p:spPr>
          <a:xfrm>
            <a:off x="540000" y="81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000" spc="-1" strike="noStrike">
                <a:latin typeface="Arial"/>
              </a:rPr>
              <a:t>Buttons are fundamental components that allow the user to trigger a defined action. There are five types of buttons. The following table describes the appearance of each of the five button types, as well as where you should use them.</a:t>
            </a:r>
            <a:endParaRPr b="0" lang="en-US" sz="2000" spc="-1" strike="noStrike">
              <a:latin typeface="Arial"/>
            </a:endParaRPr>
          </a:p>
        </p:txBody>
      </p:sp>
      <p:pic>
        <p:nvPicPr>
          <p:cNvPr id="190" name="" descr=""/>
          <p:cNvPicPr/>
          <p:nvPr/>
        </p:nvPicPr>
        <p:blipFill>
          <a:blip r:embed="rId1"/>
          <a:stretch/>
        </p:blipFill>
        <p:spPr>
          <a:xfrm>
            <a:off x="2161440" y="1697400"/>
            <a:ext cx="6524640" cy="3559680"/>
          </a:xfrm>
          <a:prstGeom prst="rect">
            <a:avLst/>
          </a:prstGeom>
          <a:ln w="25200">
            <a:noFill/>
          </a:ln>
        </p:spPr>
      </p:pic>
      <p:sp>
        <p:nvSpPr>
          <p:cNvPr id="4" name="PlaceHolder 3"/>
          <p:cNvSpPr>
            <a:spLocks noGrp="1"/>
          </p:cNvSpPr>
          <p:nvPr>
            <p:ph type="sldNum" idx="5"/>
          </p:nvPr>
        </p:nvSpPr>
        <p:spPr/>
        <p:txBody>
          <a:bodyPr/>
          <a:p>
            <a:fld id="{480B47A2-F1A0-4423-9535-84EECE5D83D6}"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Buttons – Contd...</a:t>
            </a:r>
            <a:endParaRPr b="0" lang="en-US" sz="2700" spc="-1" strike="noStrike">
              <a:latin typeface="Arial"/>
            </a:endParaRPr>
          </a:p>
        </p:txBody>
      </p:sp>
      <p:pic>
        <p:nvPicPr>
          <p:cNvPr id="192" name="" descr=""/>
          <p:cNvPicPr/>
          <p:nvPr/>
        </p:nvPicPr>
        <p:blipFill>
          <a:blip r:embed="rId1"/>
          <a:stretch/>
        </p:blipFill>
        <p:spPr>
          <a:xfrm>
            <a:off x="876600" y="810000"/>
            <a:ext cx="8266680" cy="1987920"/>
          </a:xfrm>
          <a:prstGeom prst="rect">
            <a:avLst/>
          </a:prstGeom>
          <a:ln w="25200">
            <a:noFill/>
          </a:ln>
        </p:spPr>
      </p:pic>
      <p:sp>
        <p:nvSpPr>
          <p:cNvPr id="193" name=""/>
          <p:cNvSpPr/>
          <p:nvPr/>
        </p:nvSpPr>
        <p:spPr>
          <a:xfrm>
            <a:off x="947160" y="3019680"/>
            <a:ext cx="5224320" cy="1780200"/>
          </a:xfrm>
          <a:prstGeom prst="rect">
            <a:avLst/>
          </a:prstGeom>
          <a:noFill/>
          <a:ln w="25200">
            <a:noFill/>
          </a:ln>
        </p:spPr>
        <p:style>
          <a:lnRef idx="0"/>
          <a:fillRef idx="0"/>
          <a:effectRef idx="0"/>
          <a:fontRef idx="minor"/>
        </p:style>
        <p:txBody>
          <a:bodyPr lIns="90000" rIns="90000" tIns="45000" bIns="45000" anchor="t">
            <a:noAutofit/>
          </a:bodyPr>
          <a:p>
            <a:pPr>
              <a:lnSpc>
                <a:spcPct val="100000"/>
              </a:lnSpc>
              <a:buNone/>
            </a:pPr>
            <a:r>
              <a:rPr b="1" lang="en-US" sz="1600" spc="-1" strike="noStrike">
                <a:solidFill>
                  <a:srgbClr val="000000"/>
                </a:solidFill>
                <a:latin typeface="Arial"/>
                <a:ea typeface="DejaVu Sans"/>
              </a:rPr>
              <a:t>API surface</a:t>
            </a:r>
            <a:endParaRPr b="0" lang="en-US" sz="1600" spc="-1" strike="noStrike">
              <a:latin typeface="Arial"/>
            </a:endParaRPr>
          </a:p>
          <a:p>
            <a:pPr>
              <a:lnSpc>
                <a:spcPct val="100000"/>
              </a:lnSpc>
              <a:buNone/>
            </a:pPr>
            <a:r>
              <a:rPr b="0" lang="en-US" sz="1000" spc="-1" strike="noStrike">
                <a:solidFill>
                  <a:srgbClr val="000000"/>
                </a:solidFill>
                <a:latin typeface="Arial"/>
                <a:ea typeface="DejaVu Sans"/>
              </a:rPr>
              <a:t>onClick: The function called when the user presses the button.</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enabled: When false, this parameter causes the button to appear unavailable and inactive.</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colors: An instance of ButtonColors that determines the colors used in the button.</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contentPadding: The padding within the button.</a:t>
            </a:r>
            <a:endParaRPr b="0" lang="en-US" sz="1000" spc="-1" strike="noStrike">
              <a:latin typeface="Arial"/>
            </a:endParaRPr>
          </a:p>
          <a:p>
            <a:pPr>
              <a:lnSpc>
                <a:spcPct val="100000"/>
              </a:lnSpc>
              <a:buNone/>
            </a:pPr>
            <a:endParaRPr b="0" lang="en-US" sz="1000" spc="-1" strike="noStrike">
              <a:latin typeface="Arial"/>
            </a:endParaRPr>
          </a:p>
        </p:txBody>
      </p:sp>
      <p:sp>
        <p:nvSpPr>
          <p:cNvPr id="3" name="PlaceHolder 2"/>
          <p:cNvSpPr>
            <a:spLocks noGrp="1"/>
          </p:cNvSpPr>
          <p:nvPr>
            <p:ph type="sldNum" idx="5"/>
          </p:nvPr>
        </p:nvSpPr>
        <p:spPr/>
        <p:txBody>
          <a:bodyPr/>
          <a:p>
            <a:fld id="{F76F3F66-D902-4DAE-9E50-2F282AAB15BF}"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Adding a Button</a:t>
            </a:r>
            <a:endParaRPr b="0" lang="en-US" sz="2700" spc="-1" strike="noStrike">
              <a:latin typeface="Arial"/>
            </a:endParaRPr>
          </a:p>
        </p:txBody>
      </p:sp>
      <p:sp>
        <p:nvSpPr>
          <p:cNvPr id="195"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The following snippet demonstrates how to implement the button component:</a:t>
            </a:r>
            <a:endParaRPr b="0" lang="en-US" sz="2400" spc="-1" strike="noStrike">
              <a:latin typeface="Arial"/>
            </a:endParaRPr>
          </a:p>
          <a:p>
            <a:pPr>
              <a:lnSpc>
                <a:spcPct val="100000"/>
              </a:lnSpc>
              <a:spcBef>
                <a:spcPts val="1057"/>
              </a:spcBef>
              <a:buNone/>
            </a:pPr>
            <a:endParaRPr b="0" lang="en-US" sz="2400" spc="-1" strike="noStrike">
              <a:latin typeface="Arial"/>
            </a:endParaRPr>
          </a:p>
        </p:txBody>
      </p:sp>
      <p:pic>
        <p:nvPicPr>
          <p:cNvPr id="196" name="" descr=""/>
          <p:cNvPicPr/>
          <p:nvPr/>
        </p:nvPicPr>
        <p:blipFill>
          <a:blip r:embed="rId1"/>
          <a:stretch/>
        </p:blipFill>
        <p:spPr>
          <a:xfrm>
            <a:off x="975600" y="2057400"/>
            <a:ext cx="4281480" cy="1751400"/>
          </a:xfrm>
          <a:prstGeom prst="rect">
            <a:avLst/>
          </a:prstGeom>
          <a:ln w="25200">
            <a:noFill/>
          </a:ln>
        </p:spPr>
      </p:pic>
      <p:sp>
        <p:nvSpPr>
          <p:cNvPr id="4" name="PlaceHolder 3"/>
          <p:cNvSpPr>
            <a:spLocks noGrp="1"/>
          </p:cNvSpPr>
          <p:nvPr>
            <p:ph type="sldNum" idx="5"/>
          </p:nvPr>
        </p:nvSpPr>
        <p:spPr/>
        <p:txBody>
          <a:bodyPr/>
          <a:p>
            <a:fld id="{BAB8640B-F06A-4C8B-BE62-4208D30A5E99}"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540000" y="17964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ImageBitmap vs ImageVector</a:t>
            </a:r>
            <a:endParaRPr b="0" lang="en-US" sz="2700" spc="-1" strike="noStrike">
              <a:latin typeface="Arial"/>
            </a:endParaRPr>
          </a:p>
        </p:txBody>
      </p:sp>
      <p:sp>
        <p:nvSpPr>
          <p:cNvPr id="198" name="PlaceHolder 2"/>
          <p:cNvSpPr>
            <a:spLocks noGrp="1"/>
          </p:cNvSpPr>
          <p:nvPr>
            <p:ph/>
          </p:nvPr>
        </p:nvSpPr>
        <p:spPr>
          <a:xfrm>
            <a:off x="540000" y="1260000"/>
            <a:ext cx="8999280" cy="3959280"/>
          </a:xfrm>
          <a:prstGeom prst="rect">
            <a:avLst/>
          </a:prstGeom>
          <a:noFill/>
          <a:ln w="0">
            <a:noFill/>
          </a:ln>
        </p:spPr>
        <p:txBody>
          <a:bodyPr lIns="0" rIns="0" tIns="0" bIns="0" anchor="t">
            <a:normAutofit fontScale="68000"/>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A raster graphic format contains pixels: tiny individual squares that contain a color (made up of red, green, blue, and alpha values). When placing a lot of pixels together, a very detailed image can be formed, such as a photograph. A raster graphic has a fixed resolution (fixed number of pixels). This means that when you increase the size of the image, it loses detail, and pixelation can occur. Examples of raster graphic formats are JPEG, PNG, and WEBP.</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Vector images, on the other hand, are scalable mathematical representations of a visual element on screen. A vector is a set of commands describing how to draw the image on screen- for instance, a line, point, or fill. When scaling a vector on screen, it will not lose quality as the mathematical formula will maintain the relationship between the different commands. A good example of ImageVector are the Material Symbols, as they can all be defined with mathematical formulas.</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For simple use cases, the same way in which </a:t>
            </a:r>
            <a:r>
              <a:rPr b="1" lang="en-US" sz="2400" spc="-1" strike="noStrike">
                <a:latin typeface="Arial"/>
              </a:rPr>
              <a:t>painterResource</a:t>
            </a:r>
            <a:r>
              <a:rPr b="0" lang="en-US" sz="2400" spc="-1" strike="noStrike">
                <a:latin typeface="Arial"/>
              </a:rPr>
              <a:t>() works for the ImageBitmap class, it also works for ImageVectors, returning a VectorPainter as the result. painterResource() handles the loading of VectorDrawables and BitmapDrawables into VectorPainter and BitmapPainter respectively. To load a VectorDrawable into an image, use:</a:t>
            </a:r>
            <a:endParaRPr b="0" lang="en-US" sz="2400" spc="-1" strike="noStrike">
              <a:latin typeface="Arial"/>
            </a:endParaRPr>
          </a:p>
        </p:txBody>
      </p:sp>
      <p:sp>
        <p:nvSpPr>
          <p:cNvPr id="4" name="PlaceHolder 3"/>
          <p:cNvSpPr>
            <a:spLocks noGrp="1"/>
          </p:cNvSpPr>
          <p:nvPr>
            <p:ph type="sldNum" idx="5"/>
          </p:nvPr>
        </p:nvSpPr>
        <p:spPr/>
        <p:txBody>
          <a:bodyPr/>
          <a:p>
            <a:fld id="{2B7B6024-EC1C-42B4-8205-60AD5A6A30DB}"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Images</a:t>
            </a:r>
            <a:endParaRPr b="0" lang="en-US" sz="2700" spc="-1" strike="noStrike">
              <a:latin typeface="Arial"/>
            </a:endParaRPr>
          </a:p>
        </p:txBody>
      </p:sp>
      <p:sp>
        <p:nvSpPr>
          <p:cNvPr id="200"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Load an image from the disk using </a:t>
            </a:r>
            <a:r>
              <a:rPr b="0" lang="en-US" sz="2400" spc="-1" strike="noStrike" u="sng">
                <a:solidFill>
                  <a:srgbClr val="0000ff"/>
                </a:solidFill>
                <a:uFillTx/>
                <a:latin typeface="Arial"/>
                <a:hlinkClick r:id="rId1"/>
              </a:rPr>
              <a:t>painterResource</a:t>
            </a:r>
            <a:r>
              <a:rPr b="0" lang="en-US" sz="2400" spc="-1" strike="noStrike">
                <a:latin typeface="Arial"/>
              </a:rPr>
              <a:t>:</a:t>
            </a:r>
            <a:endParaRPr b="0" lang="en-US" sz="2400" spc="-1" strike="noStrike">
              <a:latin typeface="Arial"/>
            </a:endParaRPr>
          </a:p>
          <a:p>
            <a:pPr>
              <a:lnSpc>
                <a:spcPct val="100000"/>
              </a:lnSpc>
              <a:spcBef>
                <a:spcPts val="1057"/>
              </a:spcBef>
              <a:buNone/>
            </a:pPr>
            <a:endParaRPr b="0" lang="en-US" sz="2400" spc="-1" strike="noStrike">
              <a:latin typeface="Arial"/>
            </a:endParaRPr>
          </a:p>
          <a:p>
            <a:pPr>
              <a:lnSpc>
                <a:spcPct val="100000"/>
              </a:lnSpc>
              <a:spcBef>
                <a:spcPts val="1057"/>
              </a:spcBef>
              <a:buNone/>
            </a:pP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Load an image from the internet</a:t>
            </a:r>
            <a:endParaRPr b="0" lang="en-US" sz="2400" spc="-1" strike="noStrike">
              <a:latin typeface="Arial"/>
            </a:endParaRPr>
          </a:p>
        </p:txBody>
      </p:sp>
      <p:pic>
        <p:nvPicPr>
          <p:cNvPr id="201" name="" descr=""/>
          <p:cNvPicPr/>
          <p:nvPr/>
        </p:nvPicPr>
        <p:blipFill>
          <a:blip r:embed="rId2"/>
          <a:stretch/>
        </p:blipFill>
        <p:spPr>
          <a:xfrm>
            <a:off x="914400" y="1707120"/>
            <a:ext cx="6437880" cy="806760"/>
          </a:xfrm>
          <a:prstGeom prst="rect">
            <a:avLst/>
          </a:prstGeom>
          <a:ln w="25200">
            <a:noFill/>
          </a:ln>
        </p:spPr>
      </p:pic>
      <p:pic>
        <p:nvPicPr>
          <p:cNvPr id="202" name="" descr=""/>
          <p:cNvPicPr/>
          <p:nvPr/>
        </p:nvPicPr>
        <p:blipFill>
          <a:blip r:embed="rId3"/>
          <a:stretch/>
        </p:blipFill>
        <p:spPr>
          <a:xfrm>
            <a:off x="914400" y="3078720"/>
            <a:ext cx="6437880" cy="806760"/>
          </a:xfrm>
          <a:prstGeom prst="rect">
            <a:avLst/>
          </a:prstGeom>
          <a:ln w="25200">
            <a:noFill/>
          </a:ln>
        </p:spPr>
      </p:pic>
      <p:sp>
        <p:nvSpPr>
          <p:cNvPr id="4" name="PlaceHolder 3"/>
          <p:cNvSpPr>
            <a:spLocks noGrp="1"/>
          </p:cNvSpPr>
          <p:nvPr>
            <p:ph type="sldNum" idx="5"/>
          </p:nvPr>
        </p:nvSpPr>
        <p:spPr/>
        <p:txBody>
          <a:bodyPr/>
          <a:p>
            <a:fld id="{C4D2B68A-4144-4078-B53D-C5260EDB4891}"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540000" y="558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Customize Images - </a:t>
            </a:r>
            <a:r>
              <a:rPr b="0" lang="en-US" sz="2700" spc="-1" strike="noStrike" u="sng">
                <a:solidFill>
                  <a:srgbClr val="0000ff"/>
                </a:solidFill>
                <a:uFillTx/>
                <a:latin typeface="Arial"/>
                <a:hlinkClick r:id="rId1"/>
              </a:rPr>
              <a:t>Link</a:t>
            </a:r>
            <a:endParaRPr b="0" lang="en-US" sz="2700" spc="-1" strike="noStrike">
              <a:latin typeface="Arial"/>
            </a:endParaRPr>
          </a:p>
        </p:txBody>
      </p:sp>
      <p:sp>
        <p:nvSpPr>
          <p:cNvPr id="204" name="PlaceHolder 2"/>
          <p:cNvSpPr>
            <a:spLocks noGrp="1"/>
          </p:cNvSpPr>
          <p:nvPr>
            <p:ph/>
          </p:nvPr>
        </p:nvSpPr>
        <p:spPr>
          <a:xfrm>
            <a:off x="228600" y="8406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Images can be customized using properties on an Image composable (</a:t>
            </a:r>
            <a:r>
              <a:rPr b="1" lang="en-US" sz="1800" spc="-1" strike="noStrike">
                <a:latin typeface="Arial"/>
              </a:rPr>
              <a:t>contentScale, colorFilter</a:t>
            </a:r>
            <a:r>
              <a:rPr b="0" lang="en-US" sz="1800" spc="-1" strike="noStrike">
                <a:latin typeface="Arial"/>
              </a:rPr>
              <a:t>). You can also apply the existing Modifiers to apply different effects to your Image. Modifiers can be used on any Composable, not just the Image composable, whereas contentScale and colorFilter are explicit parameters on the Image composable.</a:t>
            </a:r>
            <a:endParaRPr b="0" lang="en-US" sz="1800" spc="-1" strike="noStrike">
              <a:latin typeface="Arial"/>
            </a:endParaRPr>
          </a:p>
          <a:p>
            <a:pPr marL="432000" indent="-324000">
              <a:lnSpc>
                <a:spcPct val="100000"/>
              </a:lnSpc>
              <a:spcBef>
                <a:spcPts val="1057"/>
              </a:spcBef>
              <a:buClr>
                <a:srgbClr val="ff6600"/>
              </a:buClr>
              <a:buSzPct val="45000"/>
              <a:buFont typeface="Wingdings" charset="2"/>
              <a:buChar char=""/>
            </a:pPr>
            <a:r>
              <a:rPr b="1" lang="en-US" sz="1800" spc="-1" strike="noStrike">
                <a:latin typeface="Arial"/>
              </a:rPr>
              <a:t>Content scale</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Specify a contentScale option to crop or change how an image is scaled inside its bounds. By default, if you don't specify a contentScale option, ContentScale.Fit will be used.</a:t>
            </a:r>
            <a:endParaRPr b="0" lang="en-US" sz="1600" spc="-1" strike="noStrike">
              <a:latin typeface="Arial"/>
            </a:endParaRPr>
          </a:p>
        </p:txBody>
      </p:sp>
      <p:pic>
        <p:nvPicPr>
          <p:cNvPr id="205" name="" descr=""/>
          <p:cNvPicPr/>
          <p:nvPr/>
        </p:nvPicPr>
        <p:blipFill>
          <a:blip r:embed="rId2"/>
          <a:stretch/>
        </p:blipFill>
        <p:spPr>
          <a:xfrm>
            <a:off x="1844280" y="3186720"/>
            <a:ext cx="6384600" cy="1949760"/>
          </a:xfrm>
          <a:prstGeom prst="rect">
            <a:avLst/>
          </a:prstGeom>
          <a:ln w="25200">
            <a:noFill/>
          </a:ln>
        </p:spPr>
      </p:pic>
      <p:sp>
        <p:nvSpPr>
          <p:cNvPr id="4" name="PlaceHolder 3"/>
          <p:cNvSpPr>
            <a:spLocks noGrp="1"/>
          </p:cNvSpPr>
          <p:nvPr>
            <p:ph type="sldNum" idx="5"/>
          </p:nvPr>
        </p:nvSpPr>
        <p:spPr/>
        <p:txBody>
          <a:bodyPr/>
          <a:p>
            <a:fld id="{02AA9F5D-7C4B-4E85-8943-4124A105B32B}"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Clip an Image to a shape</a:t>
            </a:r>
            <a:endParaRPr b="0" lang="en-US" sz="2700" spc="-1" strike="noStrike">
              <a:latin typeface="Arial"/>
            </a:endParaRPr>
          </a:p>
        </p:txBody>
      </p:sp>
      <p:sp>
        <p:nvSpPr>
          <p:cNvPr id="207"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To make an image fit into a shape, use the built-in clip modifier. To crop an image into a circle shape, use Modifier.clip(CircleShape):</a:t>
            </a:r>
            <a:endParaRPr b="0" lang="en-US" sz="2400" spc="-1" strike="noStrike">
              <a:latin typeface="Arial"/>
            </a:endParaRPr>
          </a:p>
        </p:txBody>
      </p:sp>
      <p:pic>
        <p:nvPicPr>
          <p:cNvPr id="208" name="" descr=""/>
          <p:cNvPicPr/>
          <p:nvPr/>
        </p:nvPicPr>
        <p:blipFill>
          <a:blip r:embed="rId1"/>
          <a:stretch/>
        </p:blipFill>
        <p:spPr>
          <a:xfrm>
            <a:off x="1051920" y="2499840"/>
            <a:ext cx="6491160" cy="1614240"/>
          </a:xfrm>
          <a:prstGeom prst="rect">
            <a:avLst/>
          </a:prstGeom>
          <a:ln w="25200">
            <a:noFill/>
          </a:ln>
        </p:spPr>
      </p:pic>
      <p:pic>
        <p:nvPicPr>
          <p:cNvPr id="209" name="" descr=""/>
          <p:cNvPicPr/>
          <p:nvPr/>
        </p:nvPicPr>
        <p:blipFill>
          <a:blip r:embed="rId2"/>
          <a:stretch/>
        </p:blipFill>
        <p:spPr>
          <a:xfrm>
            <a:off x="7772400" y="2514600"/>
            <a:ext cx="1599480" cy="1599480"/>
          </a:xfrm>
          <a:prstGeom prst="rect">
            <a:avLst/>
          </a:prstGeom>
          <a:ln w="25200">
            <a:noFill/>
          </a:ln>
        </p:spPr>
      </p:pic>
      <p:sp>
        <p:nvSpPr>
          <p:cNvPr id="4" name="PlaceHolder 3"/>
          <p:cNvSpPr>
            <a:spLocks noGrp="1"/>
          </p:cNvSpPr>
          <p:nvPr>
            <p:ph type="sldNum" idx="5"/>
          </p:nvPr>
        </p:nvSpPr>
        <p:spPr/>
        <p:txBody>
          <a:bodyPr/>
          <a:p>
            <a:fld id="{2F1E16D5-AD17-401E-BF3A-12B70D2EBF4A}"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Color filter - Transform pixel colors of image</a:t>
            </a:r>
            <a:endParaRPr b="0" lang="en-US" sz="2700" spc="-1" strike="noStrike">
              <a:latin typeface="Arial"/>
            </a:endParaRPr>
          </a:p>
        </p:txBody>
      </p:sp>
      <p:sp>
        <p:nvSpPr>
          <p:cNvPr id="211"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100" spc="-1" strike="noStrike">
                <a:latin typeface="Arial"/>
              </a:rPr>
              <a:t>The Image composable has a colorFilter parameter that can change the output of individual pixels of your image.</a:t>
            </a:r>
            <a:endParaRPr b="0" lang="en-US" sz="2100" spc="-1" strike="noStrike">
              <a:latin typeface="Arial"/>
            </a:endParaRPr>
          </a:p>
          <a:p>
            <a:pPr marL="432000" indent="-324000">
              <a:lnSpc>
                <a:spcPct val="100000"/>
              </a:lnSpc>
              <a:spcBef>
                <a:spcPts val="1057"/>
              </a:spcBef>
              <a:buClr>
                <a:srgbClr val="ff6600"/>
              </a:buClr>
              <a:buSzPct val="45000"/>
              <a:buFont typeface="Wingdings" charset="2"/>
              <a:buChar char=""/>
            </a:pPr>
            <a:r>
              <a:rPr b="1" lang="en-US" sz="2100" spc="-1" strike="noStrike">
                <a:latin typeface="Arial"/>
              </a:rPr>
              <a:t>Tinting an image</a:t>
            </a:r>
            <a:endParaRPr b="0" lang="en-US" sz="21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Using ColorFilter.tint(color, blendMode) will apply a blend mode with the given color onto your Image composable. ColorFilter.tint(color, blendMode) uses BlendMode.SrcIn to tint content, meaning that the color supplied will be shown, where the image is displayed on screen. This is useful for icons and vectors that need to be themed differently.</a:t>
            </a:r>
            <a:endParaRPr b="0" lang="en-US" sz="1600" spc="-1" strike="noStrike">
              <a:latin typeface="Arial"/>
            </a:endParaRPr>
          </a:p>
        </p:txBody>
      </p:sp>
      <p:pic>
        <p:nvPicPr>
          <p:cNvPr id="212" name="" descr=""/>
          <p:cNvPicPr/>
          <p:nvPr/>
        </p:nvPicPr>
        <p:blipFill>
          <a:blip r:embed="rId1"/>
          <a:stretch/>
        </p:blipFill>
        <p:spPr>
          <a:xfrm>
            <a:off x="1371600" y="3429000"/>
            <a:ext cx="6491160" cy="1042920"/>
          </a:xfrm>
          <a:prstGeom prst="rect">
            <a:avLst/>
          </a:prstGeom>
          <a:ln w="25200">
            <a:noFill/>
          </a:ln>
        </p:spPr>
      </p:pic>
      <p:pic>
        <p:nvPicPr>
          <p:cNvPr id="213" name="" descr=""/>
          <p:cNvPicPr/>
          <p:nvPr/>
        </p:nvPicPr>
        <p:blipFill>
          <a:blip r:embed="rId2"/>
          <a:stretch/>
        </p:blipFill>
        <p:spPr>
          <a:xfrm>
            <a:off x="8229600" y="3298320"/>
            <a:ext cx="1272960" cy="1272960"/>
          </a:xfrm>
          <a:prstGeom prst="rect">
            <a:avLst/>
          </a:prstGeom>
          <a:ln w="25200">
            <a:noFill/>
          </a:ln>
        </p:spPr>
      </p:pic>
      <p:sp>
        <p:nvSpPr>
          <p:cNvPr id="4" name="PlaceHolder 3"/>
          <p:cNvSpPr>
            <a:spLocks noGrp="1"/>
          </p:cNvSpPr>
          <p:nvPr>
            <p:ph type="sldNum" idx="5"/>
          </p:nvPr>
        </p:nvSpPr>
        <p:spPr/>
        <p:txBody>
          <a:bodyPr/>
          <a:p>
            <a:fld id="{8250A381-2A68-47E3-993C-4D634B48219F}"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Task 2 - Images</a:t>
            </a:r>
            <a:endParaRPr b="0" lang="en-US" sz="2700" spc="-1" strike="noStrike">
              <a:latin typeface="Arial"/>
            </a:endParaRPr>
          </a:p>
        </p:txBody>
      </p:sp>
      <p:pic>
        <p:nvPicPr>
          <p:cNvPr id="215" name="" descr=""/>
          <p:cNvPicPr/>
          <p:nvPr/>
        </p:nvPicPr>
        <p:blipFill>
          <a:blip r:embed="rId1"/>
          <a:stretch/>
        </p:blipFill>
        <p:spPr>
          <a:xfrm>
            <a:off x="3867120" y="914400"/>
            <a:ext cx="2075760" cy="4383000"/>
          </a:xfrm>
          <a:prstGeom prst="rect">
            <a:avLst/>
          </a:prstGeom>
          <a:ln w="25200">
            <a:noFill/>
          </a:ln>
        </p:spPr>
      </p:pic>
      <p:sp>
        <p:nvSpPr>
          <p:cNvPr id="3" name="PlaceHolder 2"/>
          <p:cNvSpPr>
            <a:spLocks noGrp="1"/>
          </p:cNvSpPr>
          <p:nvPr>
            <p:ph type="sldNum" idx="5"/>
          </p:nvPr>
        </p:nvSpPr>
        <p:spPr/>
        <p:txBody>
          <a:bodyPr/>
          <a:p>
            <a:fld id="{5F4267BA-28A6-4230-8FC8-DF7A8694FF90}"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Material Icons</a:t>
            </a:r>
            <a:endParaRPr b="0" lang="en-US" sz="2700" spc="-1" strike="noStrike">
              <a:latin typeface="Arial"/>
            </a:endParaRPr>
          </a:p>
        </p:txBody>
      </p:sp>
      <p:sp>
        <p:nvSpPr>
          <p:cNvPr id="217"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The Icon composable is a convenient way to draw a single color </a:t>
            </a:r>
            <a:r>
              <a:rPr b="0" lang="en-US" sz="2400" spc="-1" strike="noStrike">
                <a:latin typeface="Arial"/>
              </a:rPr>
              <a:t>icon on screen that follows Material Design guidelines.</a:t>
            </a:r>
            <a:endParaRPr b="0" lang="en-US" sz="2400" spc="-1" strike="noStrike">
              <a:latin typeface="Arial"/>
            </a:endParaRPr>
          </a:p>
          <a:p>
            <a:pPr>
              <a:lnSpc>
                <a:spcPct val="100000"/>
              </a:lnSpc>
              <a:spcBef>
                <a:spcPts val="1057"/>
              </a:spcBef>
              <a:buNone/>
            </a:pPr>
            <a:endParaRPr b="0" lang="en-US" sz="2400" spc="-1" strike="noStrike">
              <a:latin typeface="Arial"/>
            </a:endParaRPr>
          </a:p>
          <a:p>
            <a:pPr>
              <a:lnSpc>
                <a:spcPct val="100000"/>
              </a:lnSpc>
              <a:spcBef>
                <a:spcPts val="1057"/>
              </a:spcBef>
              <a:buNone/>
            </a:pP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u="sng">
                <a:solidFill>
                  <a:srgbClr val="0000ff"/>
                </a:solidFill>
                <a:uFillTx/>
                <a:latin typeface="Arial"/>
                <a:hlinkClick r:id="rId1"/>
              </a:rPr>
              <a:t>The Material Icon</a:t>
            </a:r>
            <a:r>
              <a:rPr b="0" lang="en-US" sz="2400" spc="-1" strike="noStrike">
                <a:latin typeface="Arial"/>
              </a:rPr>
              <a:t> library also includes a set of predefined Icons </a:t>
            </a:r>
            <a:r>
              <a:rPr b="0" lang="en-US" sz="2400" spc="-1" strike="noStrike">
                <a:latin typeface="Arial"/>
              </a:rPr>
              <a:t>that can be used in Compose without needing to import an SVG </a:t>
            </a:r>
            <a:r>
              <a:rPr b="0" lang="en-US" sz="2400" spc="-1" strike="noStrike">
                <a:latin typeface="Arial"/>
              </a:rPr>
              <a:t>manually</a:t>
            </a:r>
            <a:endParaRPr b="0" lang="en-US" sz="2400" spc="-1" strike="noStrike">
              <a:latin typeface="Arial"/>
            </a:endParaRPr>
          </a:p>
        </p:txBody>
      </p:sp>
      <p:pic>
        <p:nvPicPr>
          <p:cNvPr id="218" name="" descr=""/>
          <p:cNvPicPr/>
          <p:nvPr/>
        </p:nvPicPr>
        <p:blipFill>
          <a:blip r:embed="rId2"/>
          <a:stretch/>
        </p:blipFill>
        <p:spPr>
          <a:xfrm>
            <a:off x="1105200" y="2164320"/>
            <a:ext cx="6437880" cy="806760"/>
          </a:xfrm>
          <a:prstGeom prst="rect">
            <a:avLst/>
          </a:prstGeom>
          <a:ln w="25200">
            <a:noFill/>
          </a:ln>
        </p:spPr>
      </p:pic>
      <p:pic>
        <p:nvPicPr>
          <p:cNvPr id="219" name="" descr=""/>
          <p:cNvPicPr/>
          <p:nvPr/>
        </p:nvPicPr>
        <p:blipFill>
          <a:blip r:embed="rId3"/>
          <a:stretch/>
        </p:blipFill>
        <p:spPr>
          <a:xfrm>
            <a:off x="1143000" y="4114800"/>
            <a:ext cx="6536880" cy="806760"/>
          </a:xfrm>
          <a:prstGeom prst="rect">
            <a:avLst/>
          </a:prstGeom>
          <a:ln w="25200">
            <a:noFill/>
          </a:ln>
        </p:spPr>
      </p:pic>
      <p:sp>
        <p:nvSpPr>
          <p:cNvPr id="4" name="PlaceHolder 3"/>
          <p:cNvSpPr>
            <a:spLocks noGrp="1"/>
          </p:cNvSpPr>
          <p:nvPr>
            <p:ph type="sldNum" idx="5"/>
          </p:nvPr>
        </p:nvSpPr>
        <p:spPr/>
        <p:txBody>
          <a:bodyPr/>
          <a:p>
            <a:fld id="{ED7DEE16-1069-494C-8767-7142E4DD4288}"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540000" y="558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Declarative Paradigm Shift</a:t>
            </a:r>
            <a:endParaRPr b="0" lang="en-US" sz="2700" spc="-1" strike="noStrike">
              <a:latin typeface="Arial"/>
            </a:endParaRPr>
          </a:p>
        </p:txBody>
      </p:sp>
      <p:pic>
        <p:nvPicPr>
          <p:cNvPr id="139" name="" descr=""/>
          <p:cNvPicPr/>
          <p:nvPr/>
        </p:nvPicPr>
        <p:blipFill>
          <a:blip r:embed="rId1"/>
          <a:stretch/>
        </p:blipFill>
        <p:spPr>
          <a:xfrm>
            <a:off x="5899320" y="1545480"/>
            <a:ext cx="4158360" cy="2340000"/>
          </a:xfrm>
          <a:prstGeom prst="rect">
            <a:avLst/>
          </a:prstGeom>
          <a:ln w="25200">
            <a:noFill/>
          </a:ln>
        </p:spPr>
      </p:pic>
      <p:sp>
        <p:nvSpPr>
          <p:cNvPr id="140" name="PlaceHolder 2"/>
          <p:cNvSpPr>
            <a:spLocks noGrp="1"/>
          </p:cNvSpPr>
          <p:nvPr>
            <p:ph/>
          </p:nvPr>
        </p:nvSpPr>
        <p:spPr>
          <a:xfrm>
            <a:off x="144000" y="914400"/>
            <a:ext cx="5798880" cy="4571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With many imperative object-oriented UI toolkits, we initialize the UI by instantiating a tree of widgets. We often do this by inflating an XML layout file. Each widget maintains its own internal state, and exposes getter and setter methods that allow the app logic to interact with the widget.</a:t>
            </a:r>
            <a:endParaRPr b="0" lang="en-US" sz="18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1800" spc="-1" strike="noStrike">
                <a:latin typeface="Arial"/>
              </a:rPr>
              <a:t>In Compose's declarative approach, widgets are relatively stateless and do not expose setter or getter functions. In fact, widgets are not exposed as objects. You update the UI by calling the same composable function with different arguments. This makes it easy to provide state to architectural patterns such as a ViewModel. Then, our composables are responsible for transforming the current application state into a UI every time the observable data updates.</a:t>
            </a:r>
            <a:endParaRPr b="0" lang="en-US" sz="1800" spc="-1" strike="noStrike">
              <a:latin typeface="Arial"/>
            </a:endParaRPr>
          </a:p>
          <a:p>
            <a:pPr>
              <a:lnSpc>
                <a:spcPct val="100000"/>
              </a:lnSpc>
              <a:spcBef>
                <a:spcPts val="1057"/>
              </a:spcBef>
              <a:buNone/>
            </a:pPr>
            <a:endParaRPr b="0" lang="en-US" sz="2400" spc="-1" strike="noStrike">
              <a:latin typeface="Arial"/>
            </a:endParaRPr>
          </a:p>
        </p:txBody>
      </p:sp>
      <p:sp>
        <p:nvSpPr>
          <p:cNvPr id="4" name="PlaceHolder 3"/>
          <p:cNvSpPr>
            <a:spLocks noGrp="1"/>
          </p:cNvSpPr>
          <p:nvPr>
            <p:ph type="sldNum" idx="5"/>
          </p:nvPr>
        </p:nvSpPr>
        <p:spPr/>
        <p:txBody>
          <a:bodyPr/>
          <a:p>
            <a:fld id="{B642A690-1163-44E1-A0BA-9C9988802A1C}"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540000" y="1620000"/>
            <a:ext cx="7559280" cy="989280"/>
          </a:xfrm>
          <a:prstGeom prst="rect">
            <a:avLst/>
          </a:prstGeom>
          <a:noFill/>
          <a:ln w="0">
            <a:noFill/>
          </a:ln>
        </p:spPr>
        <p:txBody>
          <a:bodyPr lIns="0" rIns="0" tIns="0" bIns="0" anchor="ctr">
            <a:noAutofit/>
          </a:bodyPr>
          <a:p>
            <a:pPr algn="ctr">
              <a:lnSpc>
                <a:spcPct val="100000"/>
              </a:lnSpc>
              <a:buNone/>
            </a:pPr>
            <a:r>
              <a:rPr b="0" lang="en-US" sz="3300" spc="-1" strike="noStrike">
                <a:solidFill>
                  <a:srgbClr val="ff8000"/>
                </a:solidFill>
                <a:highlight>
                  <a:srgbClr val="ffffff"/>
                </a:highlight>
                <a:latin typeface="Arial"/>
              </a:rPr>
              <a:t>Lesson 2 - Layouts</a:t>
            </a: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Lesson 2: Layouts</a:t>
            </a:r>
            <a:endParaRPr b="0" lang="en-US" sz="2700" spc="-1" strike="noStrike">
              <a:latin typeface="Arial"/>
            </a:endParaRPr>
          </a:p>
        </p:txBody>
      </p:sp>
      <p:sp>
        <p:nvSpPr>
          <p:cNvPr id="222"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UI elements are hierarchical, with elements contained in other elements. In Compose, you build a UI hierarchy by calling composable functions from other composable functions.</a:t>
            </a:r>
            <a:endParaRPr b="0" lang="en-US" sz="2400" spc="-1" strike="noStrike">
              <a:latin typeface="Arial"/>
            </a:endParaRPr>
          </a:p>
          <a:p>
            <a:pPr>
              <a:lnSpc>
                <a:spcPct val="100000"/>
              </a:lnSpc>
              <a:spcBef>
                <a:spcPts val="1057"/>
              </a:spcBef>
              <a:buNone/>
            </a:pPr>
            <a:endParaRPr b="0" lang="en-US" sz="2400" spc="-1" strike="noStrike">
              <a:latin typeface="Arial"/>
            </a:endParaRPr>
          </a:p>
        </p:txBody>
      </p:sp>
      <p:pic>
        <p:nvPicPr>
          <p:cNvPr id="223" name="" descr=""/>
          <p:cNvPicPr/>
          <p:nvPr/>
        </p:nvPicPr>
        <p:blipFill>
          <a:blip r:embed="rId1"/>
          <a:stretch/>
        </p:blipFill>
        <p:spPr>
          <a:xfrm>
            <a:off x="4572000" y="2286000"/>
            <a:ext cx="4662360" cy="3047040"/>
          </a:xfrm>
          <a:prstGeom prst="rect">
            <a:avLst/>
          </a:prstGeom>
          <a:ln w="25200">
            <a:noFill/>
          </a:ln>
        </p:spPr>
      </p:pic>
      <p:sp>
        <p:nvSpPr>
          <p:cNvPr id="4" name="PlaceHolder 3"/>
          <p:cNvSpPr>
            <a:spLocks noGrp="1"/>
          </p:cNvSpPr>
          <p:nvPr>
            <p:ph type="sldNum" idx="5"/>
          </p:nvPr>
        </p:nvSpPr>
        <p:spPr/>
        <p:txBody>
          <a:bodyPr/>
          <a:p>
            <a:fld id="{D60F6F96-95BA-40B5-A535-7B610AB6DF55}"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5"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000" spc="-1" strike="noStrike">
                <a:latin typeface="Arial"/>
              </a:rPr>
              <a:t>Composable functions are the basic building block of Compose. </a:t>
            </a:r>
            <a:endParaRPr b="0" lang="en-US" sz="20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000" spc="-1" strike="noStrike">
                <a:latin typeface="Arial"/>
              </a:rPr>
              <a:t>A composable function is a function emitting Unit that describes some part of your UI. </a:t>
            </a:r>
            <a:endParaRPr b="0" lang="en-US" sz="20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000" spc="-1" strike="noStrike">
                <a:latin typeface="Arial"/>
              </a:rPr>
              <a:t>The function takes some input and generates what's shown on the screen</a:t>
            </a:r>
            <a:endParaRPr b="0" lang="en-US" sz="20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000" spc="-1" strike="noStrike">
                <a:latin typeface="Arial"/>
              </a:rPr>
              <a:t>Without guidance on how you want them arranged, Compose stacks the text elements on top of each other, making them unreadable:</a:t>
            </a:r>
            <a:endParaRPr b="0" lang="en-US" sz="2000" spc="-1" strike="noStrike">
              <a:latin typeface="Arial"/>
            </a:endParaRPr>
          </a:p>
        </p:txBody>
      </p:sp>
      <p:pic>
        <p:nvPicPr>
          <p:cNvPr id="226" name="" descr=""/>
          <p:cNvPicPr/>
          <p:nvPr/>
        </p:nvPicPr>
        <p:blipFill>
          <a:blip r:embed="rId1"/>
          <a:stretch/>
        </p:blipFill>
        <p:spPr>
          <a:xfrm>
            <a:off x="5257800" y="3902400"/>
            <a:ext cx="2513880" cy="668880"/>
          </a:xfrm>
          <a:prstGeom prst="rect">
            <a:avLst/>
          </a:prstGeom>
          <a:ln w="25200">
            <a:noFill/>
          </a:ln>
        </p:spPr>
      </p:pic>
      <p:pic>
        <p:nvPicPr>
          <p:cNvPr id="227" name="" descr=""/>
          <p:cNvPicPr/>
          <p:nvPr/>
        </p:nvPicPr>
        <p:blipFill>
          <a:blip r:embed="rId2"/>
          <a:stretch/>
        </p:blipFill>
        <p:spPr>
          <a:xfrm>
            <a:off x="1402560" y="3886200"/>
            <a:ext cx="3625920" cy="982080"/>
          </a:xfrm>
          <a:prstGeom prst="rect">
            <a:avLst/>
          </a:prstGeom>
          <a:ln w="25200">
            <a:noFill/>
          </a:ln>
        </p:spPr>
      </p:pic>
      <p:sp>
        <p:nvSpPr>
          <p:cNvPr id="4" name="PlaceHolder 3"/>
          <p:cNvSpPr>
            <a:spLocks noGrp="1"/>
          </p:cNvSpPr>
          <p:nvPr>
            <p:ph type="sldNum" idx="5"/>
          </p:nvPr>
        </p:nvSpPr>
        <p:spPr/>
        <p:txBody>
          <a:bodyPr/>
          <a:p>
            <a:fld id="{02E1C685-5323-4BB8-B51D-E878829E7306}"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Standard layout components - </a:t>
            </a:r>
            <a:r>
              <a:rPr b="0" lang="en-US" sz="2700" spc="-1" strike="noStrike" u="sng">
                <a:solidFill>
                  <a:srgbClr val="0000ff"/>
                </a:solidFill>
                <a:uFillTx/>
                <a:latin typeface="Arial"/>
                <a:hlinkClick r:id="rId1"/>
              </a:rPr>
              <a:t>Link</a:t>
            </a:r>
            <a:endParaRPr b="0" lang="en-US" sz="2700" spc="-1" strike="noStrike">
              <a:latin typeface="Arial"/>
            </a:endParaRPr>
          </a:p>
        </p:txBody>
      </p:sp>
      <p:sp>
        <p:nvSpPr>
          <p:cNvPr id="229"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Use Column to place items vertically on the screen</a:t>
            </a:r>
            <a:endParaRPr b="0" lang="en-US" sz="2400" spc="-1" strike="noStrike">
              <a:latin typeface="Arial"/>
            </a:endParaRPr>
          </a:p>
          <a:p>
            <a:pPr>
              <a:lnSpc>
                <a:spcPct val="100000"/>
              </a:lnSpc>
              <a:spcBef>
                <a:spcPts val="1057"/>
              </a:spcBef>
              <a:buNone/>
            </a:pPr>
            <a:endParaRPr b="0" lang="en-US" sz="2400" spc="-1" strike="noStrike">
              <a:latin typeface="Arial"/>
            </a:endParaRPr>
          </a:p>
          <a:p>
            <a:pPr>
              <a:lnSpc>
                <a:spcPct val="100000"/>
              </a:lnSpc>
              <a:spcBef>
                <a:spcPts val="1057"/>
              </a:spcBef>
              <a:buNone/>
            </a:pPr>
            <a:endParaRPr b="0" lang="en-US" sz="2400" spc="-1" strike="noStrike">
              <a:latin typeface="Arial"/>
            </a:endParaRPr>
          </a:p>
          <a:p>
            <a:pPr>
              <a:lnSpc>
                <a:spcPct val="100000"/>
              </a:lnSpc>
              <a:spcBef>
                <a:spcPts val="1057"/>
              </a:spcBef>
              <a:buNone/>
            </a:pP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Use Row to place items horizontally on the screen</a:t>
            </a:r>
            <a:endParaRPr b="0" lang="en-US" sz="2400" spc="-1" strike="noStrike">
              <a:latin typeface="Arial"/>
            </a:endParaRPr>
          </a:p>
        </p:txBody>
      </p:sp>
      <p:pic>
        <p:nvPicPr>
          <p:cNvPr id="230" name="" descr=""/>
          <p:cNvPicPr/>
          <p:nvPr/>
        </p:nvPicPr>
        <p:blipFill>
          <a:blip r:embed="rId2"/>
          <a:stretch/>
        </p:blipFill>
        <p:spPr>
          <a:xfrm>
            <a:off x="1059480" y="1600200"/>
            <a:ext cx="3511800" cy="1431360"/>
          </a:xfrm>
          <a:prstGeom prst="rect">
            <a:avLst/>
          </a:prstGeom>
          <a:ln w="25200">
            <a:noFill/>
          </a:ln>
        </p:spPr>
      </p:pic>
      <p:pic>
        <p:nvPicPr>
          <p:cNvPr id="231" name="" descr=""/>
          <p:cNvPicPr/>
          <p:nvPr/>
        </p:nvPicPr>
        <p:blipFill>
          <a:blip r:embed="rId3"/>
          <a:stretch/>
        </p:blipFill>
        <p:spPr>
          <a:xfrm>
            <a:off x="4800600" y="1644840"/>
            <a:ext cx="3199680" cy="1326240"/>
          </a:xfrm>
          <a:prstGeom prst="rect">
            <a:avLst/>
          </a:prstGeom>
          <a:ln w="25200">
            <a:noFill/>
          </a:ln>
        </p:spPr>
      </p:pic>
      <p:pic>
        <p:nvPicPr>
          <p:cNvPr id="232" name="" descr=""/>
          <p:cNvPicPr/>
          <p:nvPr/>
        </p:nvPicPr>
        <p:blipFill>
          <a:blip r:embed="rId4"/>
          <a:stretch/>
        </p:blipFill>
        <p:spPr>
          <a:xfrm>
            <a:off x="297360" y="3482640"/>
            <a:ext cx="6102720" cy="1774440"/>
          </a:xfrm>
          <a:prstGeom prst="rect">
            <a:avLst/>
          </a:prstGeom>
          <a:ln w="25200">
            <a:noFill/>
          </a:ln>
        </p:spPr>
      </p:pic>
      <p:pic>
        <p:nvPicPr>
          <p:cNvPr id="233" name="" descr=""/>
          <p:cNvPicPr/>
          <p:nvPr/>
        </p:nvPicPr>
        <p:blipFill>
          <a:blip r:embed="rId5"/>
          <a:stretch/>
        </p:blipFill>
        <p:spPr>
          <a:xfrm>
            <a:off x="6507720" y="3954600"/>
            <a:ext cx="3549960" cy="921240"/>
          </a:xfrm>
          <a:prstGeom prst="rect">
            <a:avLst/>
          </a:prstGeom>
          <a:ln w="25200">
            <a:noFill/>
          </a:ln>
        </p:spPr>
      </p:pic>
      <p:sp>
        <p:nvSpPr>
          <p:cNvPr id="4" name="PlaceHolder 3"/>
          <p:cNvSpPr>
            <a:spLocks noGrp="1"/>
          </p:cNvSpPr>
          <p:nvPr>
            <p:ph type="sldNum" idx="5"/>
          </p:nvPr>
        </p:nvSpPr>
        <p:spPr/>
        <p:txBody>
          <a:bodyPr/>
          <a:p>
            <a:fld id="{D8D5D979-02D8-4531-AA01-2B865C93E72A}"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Standard layout components - </a:t>
            </a:r>
            <a:r>
              <a:rPr b="0" lang="en-US" sz="2700" spc="-1" strike="noStrike" u="sng">
                <a:solidFill>
                  <a:srgbClr val="0000ff"/>
                </a:solidFill>
                <a:uFillTx/>
                <a:latin typeface="Arial"/>
                <a:hlinkClick r:id="rId1"/>
              </a:rPr>
              <a:t>Link</a:t>
            </a:r>
            <a:endParaRPr b="0" lang="en-US" sz="2700" spc="-1" strike="noStrike">
              <a:latin typeface="Arial"/>
            </a:endParaRPr>
          </a:p>
        </p:txBody>
      </p:sp>
      <p:sp>
        <p:nvSpPr>
          <p:cNvPr id="235"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Use Box to put elements on top of another</a:t>
            </a:r>
            <a:endParaRPr b="0" lang="en-US" sz="1800" spc="-1" strike="noStrike">
              <a:latin typeface="Arial"/>
            </a:endParaRPr>
          </a:p>
          <a:p>
            <a:pPr>
              <a:lnSpc>
                <a:spcPct val="100000"/>
              </a:lnSpc>
              <a:spcBef>
                <a:spcPts val="1057"/>
              </a:spcBef>
              <a:buNone/>
            </a:pPr>
            <a:endParaRPr b="0" lang="en-US" sz="2400" spc="-1" strike="noStrike">
              <a:latin typeface="Arial"/>
            </a:endParaRPr>
          </a:p>
          <a:p>
            <a:pPr>
              <a:lnSpc>
                <a:spcPct val="100000"/>
              </a:lnSpc>
              <a:spcBef>
                <a:spcPts val="1057"/>
              </a:spcBef>
              <a:buNone/>
            </a:pPr>
            <a:endParaRPr b="0" lang="en-US" sz="2400" spc="-1" strike="noStrike">
              <a:latin typeface="Arial"/>
            </a:endParaRPr>
          </a:p>
          <a:p>
            <a:pPr>
              <a:lnSpc>
                <a:spcPct val="100000"/>
              </a:lnSpc>
              <a:spcBef>
                <a:spcPts val="1057"/>
              </a:spcBef>
              <a:buNone/>
            </a:pP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1800" spc="-1" strike="noStrike">
                <a:latin typeface="Arial"/>
              </a:rPr>
              <a:t>Often these building blocks are all we need. We can write your own composable function to combine these layouts into a more elaborate layout that suits your app.</a:t>
            </a:r>
            <a:endParaRPr b="0" lang="en-US" sz="1800" spc="-1" strike="noStrike">
              <a:latin typeface="Arial"/>
            </a:endParaRPr>
          </a:p>
        </p:txBody>
      </p:sp>
      <p:pic>
        <p:nvPicPr>
          <p:cNvPr id="236" name="" descr=""/>
          <p:cNvPicPr/>
          <p:nvPr/>
        </p:nvPicPr>
        <p:blipFill>
          <a:blip r:embed="rId2"/>
          <a:stretch/>
        </p:blipFill>
        <p:spPr>
          <a:xfrm>
            <a:off x="685800" y="1608120"/>
            <a:ext cx="6064560" cy="1362960"/>
          </a:xfrm>
          <a:prstGeom prst="rect">
            <a:avLst/>
          </a:prstGeom>
          <a:ln w="25200">
            <a:noFill/>
          </a:ln>
        </p:spPr>
      </p:pic>
      <p:pic>
        <p:nvPicPr>
          <p:cNvPr id="237" name="" descr=""/>
          <p:cNvPicPr/>
          <p:nvPr/>
        </p:nvPicPr>
        <p:blipFill>
          <a:blip r:embed="rId3"/>
          <a:stretch/>
        </p:blipFill>
        <p:spPr>
          <a:xfrm>
            <a:off x="7086600" y="1600200"/>
            <a:ext cx="1507680" cy="1507680"/>
          </a:xfrm>
          <a:prstGeom prst="rect">
            <a:avLst/>
          </a:prstGeom>
          <a:ln w="25200">
            <a:noFill/>
          </a:ln>
        </p:spPr>
      </p:pic>
      <p:pic>
        <p:nvPicPr>
          <p:cNvPr id="238" name="" descr=""/>
          <p:cNvPicPr/>
          <p:nvPr/>
        </p:nvPicPr>
        <p:blipFill>
          <a:blip r:embed="rId4"/>
          <a:stretch/>
        </p:blipFill>
        <p:spPr>
          <a:xfrm>
            <a:off x="3308400" y="3657600"/>
            <a:ext cx="3777480" cy="1746000"/>
          </a:xfrm>
          <a:prstGeom prst="rect">
            <a:avLst/>
          </a:prstGeom>
          <a:ln w="25200">
            <a:noFill/>
          </a:ln>
        </p:spPr>
      </p:pic>
      <p:sp>
        <p:nvSpPr>
          <p:cNvPr id="4" name="PlaceHolder 3"/>
          <p:cNvSpPr>
            <a:spLocks noGrp="1"/>
          </p:cNvSpPr>
          <p:nvPr>
            <p:ph type="sldNum" idx="5"/>
          </p:nvPr>
        </p:nvSpPr>
        <p:spPr/>
        <p:txBody>
          <a:bodyPr/>
          <a:p>
            <a:fld id="{165B9D4C-A3A9-4C23-84EF-A9DA8D2BE120}"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Alignment inside Row or Column</a:t>
            </a:r>
            <a:endParaRPr b="0" lang="en-US" sz="2700" spc="-1" strike="noStrike">
              <a:latin typeface="Arial"/>
            </a:endParaRPr>
          </a:p>
        </p:txBody>
      </p:sp>
      <p:sp>
        <p:nvSpPr>
          <p:cNvPr id="240"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000" spc="-1" strike="noStrike">
                <a:latin typeface="Arial"/>
              </a:rPr>
              <a:t>To set children's position within a Row, set the horizontalArrangement and verticalAlignment arguments. For a Column, set the verticalArrangement and horizontalAlignment arguments:</a:t>
            </a:r>
            <a:endParaRPr b="0" lang="en-US" sz="2000" spc="-1" strike="noStrike">
              <a:latin typeface="Arial"/>
            </a:endParaRPr>
          </a:p>
        </p:txBody>
      </p:sp>
      <p:pic>
        <p:nvPicPr>
          <p:cNvPr id="241" name="" descr=""/>
          <p:cNvPicPr/>
          <p:nvPr/>
        </p:nvPicPr>
        <p:blipFill>
          <a:blip r:embed="rId1"/>
          <a:stretch/>
        </p:blipFill>
        <p:spPr>
          <a:xfrm>
            <a:off x="404280" y="2271240"/>
            <a:ext cx="5995800" cy="2071440"/>
          </a:xfrm>
          <a:prstGeom prst="rect">
            <a:avLst/>
          </a:prstGeom>
          <a:ln w="25200">
            <a:noFill/>
          </a:ln>
        </p:spPr>
      </p:pic>
      <p:pic>
        <p:nvPicPr>
          <p:cNvPr id="242" name="" descr=""/>
          <p:cNvPicPr/>
          <p:nvPr/>
        </p:nvPicPr>
        <p:blipFill>
          <a:blip r:embed="rId2"/>
          <a:stretch/>
        </p:blipFill>
        <p:spPr>
          <a:xfrm>
            <a:off x="5257800" y="2357640"/>
            <a:ext cx="3760920" cy="1070640"/>
          </a:xfrm>
          <a:prstGeom prst="rect">
            <a:avLst/>
          </a:prstGeom>
          <a:ln w="25200">
            <a:noFill/>
          </a:ln>
        </p:spPr>
      </p:pic>
      <p:sp>
        <p:nvSpPr>
          <p:cNvPr id="4" name="PlaceHolder 3"/>
          <p:cNvSpPr>
            <a:spLocks noGrp="1"/>
          </p:cNvSpPr>
          <p:nvPr>
            <p:ph type="sldNum" idx="5"/>
          </p:nvPr>
        </p:nvSpPr>
        <p:spPr/>
        <p:txBody>
          <a:bodyPr/>
          <a:p>
            <a:fld id="{C90B5EBC-885F-4917-9790-30BCB5AFA072}"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Alignment</a:t>
            </a:r>
            <a:endParaRPr b="0" lang="en-US" sz="2700" spc="-1" strike="noStrike">
              <a:latin typeface="Arial"/>
            </a:endParaRPr>
          </a:p>
        </p:txBody>
      </p:sp>
      <p:sp>
        <p:nvSpPr>
          <p:cNvPr id="244"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There are nine alignment options that can be applied to child UI elements:</a:t>
            </a:r>
            <a:endParaRPr b="0" lang="en-US" sz="2400" spc="-1" strike="noStrike">
              <a:latin typeface="Arial"/>
            </a:endParaRPr>
          </a:p>
          <a:p>
            <a:pPr>
              <a:lnSpc>
                <a:spcPct val="100000"/>
              </a:lnSpc>
              <a:spcBef>
                <a:spcPts val="1057"/>
              </a:spcBef>
              <a:buNone/>
            </a:pPr>
            <a:endParaRPr b="0" lang="en-US" sz="2400" spc="-1" strike="noStrike">
              <a:latin typeface="Arial"/>
            </a:endParaRPr>
          </a:p>
        </p:txBody>
      </p:sp>
      <p:pic>
        <p:nvPicPr>
          <p:cNvPr id="245" name="" descr=""/>
          <p:cNvPicPr/>
          <p:nvPr/>
        </p:nvPicPr>
        <p:blipFill>
          <a:blip r:embed="rId1"/>
          <a:stretch/>
        </p:blipFill>
        <p:spPr>
          <a:xfrm>
            <a:off x="1828800" y="2057400"/>
            <a:ext cx="6401520" cy="2298960"/>
          </a:xfrm>
          <a:prstGeom prst="rect">
            <a:avLst/>
          </a:prstGeom>
          <a:ln w="25200">
            <a:noFill/>
          </a:ln>
        </p:spPr>
      </p:pic>
      <p:sp>
        <p:nvSpPr>
          <p:cNvPr id="4" name="PlaceHolder 3"/>
          <p:cNvSpPr>
            <a:spLocks noGrp="1"/>
          </p:cNvSpPr>
          <p:nvPr>
            <p:ph type="sldNum" idx="5"/>
          </p:nvPr>
        </p:nvSpPr>
        <p:spPr/>
        <p:txBody>
          <a:bodyPr/>
          <a:p>
            <a:fld id="{347584A4-9DD6-41C7-B24E-41397EAEA8D8}"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Arrangement</a:t>
            </a:r>
            <a:endParaRPr b="0" lang="en-US" sz="2700" spc="-1" strike="noStrike">
              <a:latin typeface="Arial"/>
            </a:endParaRPr>
          </a:p>
        </p:txBody>
      </p:sp>
      <p:sp>
        <p:nvSpPr>
          <p:cNvPr id="247" name="PlaceHolder 2"/>
          <p:cNvSpPr>
            <a:spLocks noGrp="1"/>
          </p:cNvSpPr>
          <p:nvPr>
            <p:ph/>
          </p:nvPr>
        </p:nvSpPr>
        <p:spPr>
          <a:xfrm>
            <a:off x="228600" y="1260000"/>
            <a:ext cx="59428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000" spc="-1" strike="noStrike">
                <a:latin typeface="Arial"/>
              </a:rPr>
              <a:t>Arrangement is used to specify the arrangement of child elements in "Column" and "Row" layouts in the axis direction (horizontal and vertical).</a:t>
            </a:r>
            <a:endParaRPr b="0" lang="en-US" sz="20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000" spc="-1" strike="noStrike">
                <a:latin typeface="Arial"/>
              </a:rPr>
              <a:t>We have a set of predefined values for horizontal and vertical arrangements:</a:t>
            </a:r>
            <a:endParaRPr b="0" lang="en-US" sz="2000" spc="-1" strike="noStrike">
              <a:latin typeface="Arial"/>
            </a:endParaRPr>
          </a:p>
          <a:p>
            <a:pPr>
              <a:lnSpc>
                <a:spcPct val="100000"/>
              </a:lnSpc>
              <a:spcBef>
                <a:spcPts val="1057"/>
              </a:spcBef>
              <a:buNone/>
            </a:pPr>
            <a:endParaRPr b="0" lang="en-US" sz="2400" spc="-1" strike="noStrike">
              <a:latin typeface="Arial"/>
            </a:endParaRPr>
          </a:p>
        </p:txBody>
      </p:sp>
      <p:graphicFrame>
        <p:nvGraphicFramePr>
          <p:cNvPr id="248" name=""/>
          <p:cNvGraphicFramePr/>
          <p:nvPr/>
        </p:nvGraphicFramePr>
        <p:xfrm>
          <a:off x="6175440" y="267480"/>
          <a:ext cx="3568680" cy="5039280"/>
        </p:xfrm>
        <a:graphic>
          <a:graphicData uri="http://schemas.openxmlformats.org/drawingml/2006/table">
            <a:tbl>
              <a:tblPr/>
              <a:tblGrid>
                <a:gridCol w="1784520"/>
                <a:gridCol w="1784520"/>
              </a:tblGrid>
              <a:tr h="719640">
                <a:tc>
                  <a:txBody>
                    <a:bodyPr lIns="90000" rIns="90000" anchor="ctr">
                      <a:noAutofit/>
                    </a:bodyPr>
                    <a:p>
                      <a:pPr algn="ctr">
                        <a:lnSpc>
                          <a:spcPct val="100000"/>
                        </a:lnSpc>
                        <a:buNone/>
                      </a:pPr>
                      <a:r>
                        <a:rPr b="1" lang="en-US" sz="2000" spc="-1" strike="noStrike">
                          <a:latin typeface="Arial"/>
                        </a:rPr>
                        <a:t>Horizontal</a:t>
                      </a:r>
                      <a:endParaRPr b="0" lang="en-US" sz="20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noAutofit/>
                    </a:bodyPr>
                    <a:p>
                      <a:pPr algn="ctr">
                        <a:lnSpc>
                          <a:spcPct val="100000"/>
                        </a:lnSpc>
                        <a:buNone/>
                      </a:pPr>
                      <a:r>
                        <a:rPr b="1" lang="en-US" sz="2000" spc="-1" strike="noStrike">
                          <a:latin typeface="Arial"/>
                        </a:rPr>
                        <a:t>Vertical</a:t>
                      </a:r>
                      <a:endParaRPr b="0" lang="en-US" sz="20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19640">
                <a:tc>
                  <a:txBody>
                    <a:bodyPr lIns="90000" rIns="90000" anchor="ctr">
                      <a:noAutofit/>
                    </a:bodyPr>
                    <a:p>
                      <a:pPr algn="ctr">
                        <a:lnSpc>
                          <a:spcPct val="100000"/>
                        </a:lnSpc>
                        <a:buNone/>
                      </a:pPr>
                      <a:r>
                        <a:rPr b="0" lang="en-US" sz="1800" spc="-1" strike="noStrike">
                          <a:latin typeface="Arial"/>
                        </a:rPr>
                        <a:t>Start</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noAutofit/>
                    </a:bodyPr>
                    <a:p>
                      <a:pPr algn="ctr">
                        <a:lnSpc>
                          <a:spcPct val="100000"/>
                        </a:lnSpc>
                        <a:buNone/>
                      </a:pPr>
                      <a:r>
                        <a:rPr b="0" lang="en-US" sz="1800" spc="-1" strike="noStrike">
                          <a:latin typeface="Arial"/>
                        </a:rPr>
                        <a:t>Top</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19640">
                <a:tc>
                  <a:txBody>
                    <a:bodyPr lIns="90000" rIns="90000" anchor="ctr">
                      <a:noAutofit/>
                    </a:bodyPr>
                    <a:p>
                      <a:pPr algn="ctr">
                        <a:lnSpc>
                          <a:spcPct val="100000"/>
                        </a:lnSpc>
                        <a:buNone/>
                      </a:pPr>
                      <a:r>
                        <a:rPr b="0" lang="en-US" sz="1800" spc="-1" strike="noStrike">
                          <a:latin typeface="Arial"/>
                        </a:rPr>
                        <a:t>End</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noAutofit/>
                    </a:bodyPr>
                    <a:p>
                      <a:pPr algn="ctr">
                        <a:lnSpc>
                          <a:spcPct val="100000"/>
                        </a:lnSpc>
                        <a:buNone/>
                      </a:pPr>
                      <a:r>
                        <a:rPr b="0" lang="en-US" sz="1800" spc="-1" strike="noStrike">
                          <a:latin typeface="Arial"/>
                        </a:rPr>
                        <a:t>Bottom</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19640">
                <a:tc>
                  <a:txBody>
                    <a:bodyPr lIns="90000" rIns="90000" anchor="ctr">
                      <a:noAutofit/>
                    </a:bodyPr>
                    <a:p>
                      <a:pPr algn="ctr">
                        <a:lnSpc>
                          <a:spcPct val="100000"/>
                        </a:lnSpc>
                        <a:buNone/>
                      </a:pPr>
                      <a:r>
                        <a:rPr b="0" lang="en-US" sz="1800" spc="-1" strike="noStrike">
                          <a:latin typeface="Arial"/>
                        </a:rPr>
                        <a:t>Center</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noAutofit/>
                    </a:bodyPr>
                    <a:p>
                      <a:pPr algn="ctr">
                        <a:lnSpc>
                          <a:spcPct val="100000"/>
                        </a:lnSpc>
                        <a:buNone/>
                      </a:pPr>
                      <a:r>
                        <a:rPr b="0" lang="en-US" sz="1800" spc="-1" strike="noStrike">
                          <a:latin typeface="Arial"/>
                        </a:rPr>
                        <a:t>Center</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19640">
                <a:tc>
                  <a:txBody>
                    <a:bodyPr lIns="90000" rIns="90000" anchor="ctr">
                      <a:noAutofit/>
                    </a:bodyPr>
                    <a:p>
                      <a:pPr algn="ctr">
                        <a:lnSpc>
                          <a:spcPct val="100000"/>
                        </a:lnSpc>
                        <a:buNone/>
                      </a:pPr>
                      <a:r>
                        <a:rPr b="0" lang="en-US" sz="1800" spc="-1" strike="noStrike">
                          <a:latin typeface="Arial"/>
                        </a:rPr>
                        <a:t>SpaceEvenly</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noAutofit/>
                    </a:bodyPr>
                    <a:p>
                      <a:pPr algn="ctr">
                        <a:lnSpc>
                          <a:spcPct val="100000"/>
                        </a:lnSpc>
                        <a:buNone/>
                      </a:pPr>
                      <a:r>
                        <a:rPr b="0" lang="en-US" sz="1800" spc="-1" strike="noStrike">
                          <a:latin typeface="Arial"/>
                        </a:rPr>
                        <a:t>SpaceEvenly</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19640">
                <a:tc>
                  <a:txBody>
                    <a:bodyPr lIns="90000" rIns="90000" anchor="ctr">
                      <a:noAutofit/>
                    </a:bodyPr>
                    <a:p>
                      <a:pPr algn="ctr">
                        <a:lnSpc>
                          <a:spcPct val="100000"/>
                        </a:lnSpc>
                        <a:buNone/>
                      </a:pPr>
                      <a:r>
                        <a:rPr b="0" lang="en-US" sz="1800" spc="-1" strike="noStrike">
                          <a:latin typeface="Arial"/>
                        </a:rPr>
                        <a:t>SpaceAround</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noAutofit/>
                    </a:bodyPr>
                    <a:p>
                      <a:pPr algn="ctr">
                        <a:lnSpc>
                          <a:spcPct val="100000"/>
                        </a:lnSpc>
                        <a:buNone/>
                      </a:pPr>
                      <a:r>
                        <a:rPr b="0" lang="en-US" sz="1800" spc="-1" strike="noStrike">
                          <a:latin typeface="Arial"/>
                        </a:rPr>
                        <a:t>SpaceAround</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21800">
                <a:tc>
                  <a:txBody>
                    <a:bodyPr lIns="90000" rIns="90000" anchor="ctr">
                      <a:noAutofit/>
                    </a:bodyPr>
                    <a:p>
                      <a:pPr algn="ctr">
                        <a:lnSpc>
                          <a:spcPct val="100000"/>
                        </a:lnSpc>
                        <a:buNone/>
                      </a:pPr>
                      <a:r>
                        <a:rPr b="0" lang="en-US" sz="1800" spc="-1" strike="noStrike">
                          <a:latin typeface="Arial"/>
                        </a:rPr>
                        <a:t>SpaceBetween</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noAutofit/>
                    </a:bodyPr>
                    <a:p>
                      <a:pPr algn="ctr">
                        <a:lnSpc>
                          <a:spcPct val="100000"/>
                        </a:lnSpc>
                        <a:buNone/>
                      </a:pPr>
                      <a:r>
                        <a:rPr b="0" lang="en-US" sz="1800" spc="-1" strike="noStrike">
                          <a:latin typeface="Arial"/>
                        </a:rPr>
                        <a:t>SpaceBetween</a:t>
                      </a:r>
                      <a:endParaRPr b="0" lang="en-US"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4" name="PlaceHolder 3"/>
          <p:cNvSpPr>
            <a:spLocks noGrp="1"/>
          </p:cNvSpPr>
          <p:nvPr>
            <p:ph type="sldNum" idx="5"/>
          </p:nvPr>
        </p:nvSpPr>
        <p:spPr/>
        <p:txBody>
          <a:bodyPr/>
          <a:p>
            <a:fld id="{AD988FE4-C384-4BE9-841D-C34E013D8B10}"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The "align" modifier</a:t>
            </a:r>
            <a:endParaRPr b="0" lang="en-US" sz="2700" spc="-1" strike="noStrike">
              <a:latin typeface="Arial"/>
            </a:endParaRPr>
          </a:p>
        </p:txBody>
      </p:sp>
      <p:sp>
        <p:nvSpPr>
          <p:cNvPr id="250"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The align modifier allows us to set arrangement of children inside the Box </a:t>
            </a:r>
            <a:r>
              <a:rPr b="0" lang="en-US" sz="2400" spc="-1" strike="noStrike">
                <a:latin typeface="Arial"/>
              </a:rPr>
              <a:t>Scope.</a:t>
            </a:r>
            <a:endParaRPr b="0" lang="en-US" sz="2400" spc="-1" strike="noStrike">
              <a:latin typeface="Arial"/>
            </a:endParaRPr>
          </a:p>
          <a:p>
            <a:pPr>
              <a:lnSpc>
                <a:spcPct val="100000"/>
              </a:lnSpc>
              <a:spcBef>
                <a:spcPts val="1057"/>
              </a:spcBef>
              <a:buNone/>
            </a:pPr>
            <a:endParaRPr b="0" lang="en-US" sz="2400" spc="-1" strike="noStrike">
              <a:latin typeface="Arial"/>
            </a:endParaRPr>
          </a:p>
        </p:txBody>
      </p:sp>
      <p:pic>
        <p:nvPicPr>
          <p:cNvPr id="251" name="" descr=""/>
          <p:cNvPicPr/>
          <p:nvPr/>
        </p:nvPicPr>
        <p:blipFill>
          <a:blip r:embed="rId1"/>
          <a:stretch/>
        </p:blipFill>
        <p:spPr>
          <a:xfrm>
            <a:off x="6458760" y="2743200"/>
            <a:ext cx="2913120" cy="1429200"/>
          </a:xfrm>
          <a:prstGeom prst="rect">
            <a:avLst/>
          </a:prstGeom>
          <a:ln w="25200">
            <a:noFill/>
          </a:ln>
        </p:spPr>
      </p:pic>
      <p:sp>
        <p:nvSpPr>
          <p:cNvPr id="252" name=""/>
          <p:cNvSpPr/>
          <p:nvPr/>
        </p:nvSpPr>
        <p:spPr>
          <a:xfrm>
            <a:off x="2057400" y="457200"/>
            <a:ext cx="180000" cy="429480"/>
          </a:xfrm>
          <a:prstGeom prst="rect">
            <a:avLst/>
          </a:prstGeom>
          <a:noFill/>
          <a:ln w="25200">
            <a:noFill/>
          </a:ln>
        </p:spPr>
        <p:style>
          <a:lnRef idx="0"/>
          <a:fillRef idx="0"/>
          <a:effectRef idx="0"/>
          <a:fontRef idx="minor"/>
        </p:style>
      </p:sp>
      <p:sp>
        <p:nvSpPr>
          <p:cNvPr id="253" name=""/>
          <p:cNvSpPr/>
          <p:nvPr/>
        </p:nvSpPr>
        <p:spPr>
          <a:xfrm>
            <a:off x="228600" y="2057400"/>
            <a:ext cx="5942880" cy="3182040"/>
          </a:xfrm>
          <a:prstGeom prst="rect">
            <a:avLst/>
          </a:prstGeom>
          <a:solidFill>
            <a:srgbClr val="dddddd"/>
          </a:solidFill>
          <a:ln w="25200">
            <a:solidFill>
              <a:srgbClr val="000000"/>
            </a:solidFill>
            <a:round/>
          </a:ln>
        </p:spPr>
        <p:style>
          <a:lnRef idx="0"/>
          <a:fillRef idx="0"/>
          <a:effectRef idx="0"/>
          <a:fontRef idx="minor"/>
        </p:style>
        <p:txBody>
          <a:bodyPr lIns="90000" rIns="90000" tIns="45000" bIns="45000" anchor="t">
            <a:noAutofit/>
          </a:bodyPr>
          <a:p>
            <a:pPr>
              <a:lnSpc>
                <a:spcPct val="100000"/>
              </a:lnSpc>
              <a:buNone/>
            </a:pPr>
            <a:r>
              <a:rPr b="0" lang="en-US" sz="1300" spc="-1" strike="noStrike">
                <a:solidFill>
                  <a:srgbClr val="000000"/>
                </a:solidFill>
                <a:latin typeface="Arial"/>
                <a:ea typeface="DejaVu Sans"/>
              </a:rPr>
              <a:t>Box(</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modifier = Modifier.size(height = 120.dp, width = 300.dp)</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 {</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Text(text = "TopStart", modifier = Modifier.align(Alignment.TopStart))</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Text(text = "TopCenter", modifier = Modifier.align(Alignment.TopCenter))</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Text(text = "TopEnd", modifier = Modifier.align(Alignment.TopEnd))</a:t>
            </a:r>
            <a:endParaRPr b="0" lang="en-US" sz="1300" spc="-1" strike="noStrike">
              <a:latin typeface="Arial"/>
            </a:endParaRPr>
          </a:p>
          <a:p>
            <a:pPr>
              <a:lnSpc>
                <a:spcPct val="100000"/>
              </a:lnSpc>
              <a:buNone/>
            </a:pPr>
            <a:endParaRPr b="0" lang="en-US" sz="18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Text(text = "CenterStart", modifier = Modifier.align(Alignment.CenterStart))</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Text(text = "Center", modifier = Modifier.align(Alignment.Center))</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Text(text = "CenterEnd", modifier = Modifier.align(Alignment.CenterEnd))</a:t>
            </a:r>
            <a:endParaRPr b="0" lang="en-US" sz="1300" spc="-1" strike="noStrike">
              <a:latin typeface="Arial"/>
            </a:endParaRPr>
          </a:p>
          <a:p>
            <a:pPr>
              <a:lnSpc>
                <a:spcPct val="100000"/>
              </a:lnSpc>
              <a:buNone/>
            </a:pPr>
            <a:endParaRPr b="0" lang="en-US" sz="18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Text(text = "BottomStart", modifier = Modifier.align(Alignment.BottomStart))</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Text(text = "BottomCenter", modifier = Modifier.align(Alignment.BottomCenter))</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Text(text = "BottomEnd", modifier = Modifier.align(Alignment.BottomEnd))</a:t>
            </a:r>
            <a:endParaRPr b="0" lang="en-US" sz="1300" spc="-1" strike="noStrike">
              <a:latin typeface="Arial"/>
            </a:endParaRPr>
          </a:p>
          <a:p>
            <a:pPr>
              <a:lnSpc>
                <a:spcPct val="100000"/>
              </a:lnSpc>
              <a:buNone/>
            </a:pPr>
            <a:r>
              <a:rPr b="0" lang="en-US" sz="1300" spc="-1" strike="noStrike">
                <a:solidFill>
                  <a:srgbClr val="000000"/>
                </a:solidFill>
                <a:latin typeface="Arial"/>
                <a:ea typeface="DejaVu Sans"/>
              </a:rPr>
              <a:t>}</a:t>
            </a:r>
            <a:endParaRPr b="0" lang="en-US" sz="1300" spc="-1" strike="noStrike">
              <a:latin typeface="Arial"/>
            </a:endParaRPr>
          </a:p>
        </p:txBody>
      </p:sp>
      <p:sp>
        <p:nvSpPr>
          <p:cNvPr id="4" name="PlaceHolder 3"/>
          <p:cNvSpPr>
            <a:spLocks noGrp="1"/>
          </p:cNvSpPr>
          <p:nvPr>
            <p:ph type="sldNum" idx="5"/>
          </p:nvPr>
        </p:nvSpPr>
        <p:spPr/>
        <p:txBody>
          <a:bodyPr/>
          <a:p>
            <a:fld id="{2805C2F7-1150-448D-B0CF-9870D81388ED}"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600" spc="-1" strike="noStrike">
                <a:solidFill>
                  <a:srgbClr val="ff6600"/>
                </a:solidFill>
                <a:latin typeface="Arial"/>
              </a:rPr>
              <a:t>The "ConstraintLayout" layout</a:t>
            </a:r>
            <a:endParaRPr b="0" lang="en-US" sz="2600" spc="-1" strike="noStrike">
              <a:latin typeface="Arial"/>
            </a:endParaRPr>
          </a:p>
        </p:txBody>
      </p:sp>
      <p:sp>
        <p:nvSpPr>
          <p:cNvPr id="255"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The "ConstraintLayout" layout positions children according to the constraints between them. It's similar to the available "ConstraintLayout" for Android development</a:t>
            </a:r>
            <a:endParaRPr b="0" lang="en-US" sz="1800" spc="-1" strike="noStrike">
              <a:latin typeface="Arial"/>
            </a:endParaRPr>
          </a:p>
        </p:txBody>
      </p:sp>
      <p:pic>
        <p:nvPicPr>
          <p:cNvPr id="256" name="" descr=""/>
          <p:cNvPicPr/>
          <p:nvPr/>
        </p:nvPicPr>
        <p:blipFill>
          <a:blip r:embed="rId1"/>
          <a:stretch/>
        </p:blipFill>
        <p:spPr>
          <a:xfrm>
            <a:off x="2971800" y="2032200"/>
            <a:ext cx="4114080" cy="1167480"/>
          </a:xfrm>
          <a:prstGeom prst="rect">
            <a:avLst/>
          </a:prstGeom>
          <a:ln w="25200">
            <a:noFill/>
          </a:ln>
        </p:spPr>
      </p:pic>
      <p:sp>
        <p:nvSpPr>
          <p:cNvPr id="257" name=""/>
          <p:cNvSpPr/>
          <p:nvPr/>
        </p:nvSpPr>
        <p:spPr>
          <a:xfrm>
            <a:off x="914400" y="3225600"/>
            <a:ext cx="8000280" cy="2056680"/>
          </a:xfrm>
          <a:prstGeom prst="rect">
            <a:avLst/>
          </a:prstGeom>
          <a:noFill/>
          <a:ln w="25200">
            <a:solidFill>
              <a:srgbClr val="000000"/>
            </a:solidFill>
            <a:round/>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ConstraintLayout in Compose works in the following way using a DSL:</a:t>
            </a:r>
            <a:endParaRPr b="0" lang="en-US" sz="14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Create references for each composable in the ConstraintLayout using the createRefs() or createRefFor()</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Constraints are provided using the constrainAs() modifier, which takes the reference as a parameter and lets you specify its constraints in the body lambda.</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Constraints are specified using linkTo() or other helpful methods.</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parent is an existing reference that can be used to specify constraints towards the ConstraintLayout composable itself.</a:t>
            </a:r>
            <a:endParaRPr b="0" lang="en-US" sz="1400" spc="-1" strike="noStrike">
              <a:latin typeface="Arial"/>
            </a:endParaRPr>
          </a:p>
        </p:txBody>
      </p:sp>
      <p:sp>
        <p:nvSpPr>
          <p:cNvPr id="4" name="PlaceHolder 3"/>
          <p:cNvSpPr>
            <a:spLocks noGrp="1"/>
          </p:cNvSpPr>
          <p:nvPr>
            <p:ph type="sldNum" idx="5"/>
          </p:nvPr>
        </p:nvSpPr>
        <p:spPr/>
        <p:txBody>
          <a:bodyPr/>
          <a:p>
            <a:fld id="{F975DF3A-1573-4287-B77E-149E0CDE1660}"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Declarative Paradigm Shift - Continued</a:t>
            </a:r>
            <a:endParaRPr b="0" lang="en-US" sz="2700" spc="-1" strike="noStrike">
              <a:latin typeface="Arial"/>
            </a:endParaRPr>
          </a:p>
        </p:txBody>
      </p:sp>
      <p:sp>
        <p:nvSpPr>
          <p:cNvPr id="142"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100" spc="-1" strike="noStrike">
                <a:latin typeface="Arial"/>
              </a:rPr>
              <a:t>When the user interacts with the UI, the UI raises events such as onClick. Those events should notify the app logic, which can then change the app's state. When the state changes, the composable functions are called again with the new data. This causes the UI elements to be redrawn--this process is called </a:t>
            </a:r>
            <a:r>
              <a:rPr b="1" lang="en-US" sz="2100" spc="-1" strike="noStrike">
                <a:latin typeface="Arial"/>
              </a:rPr>
              <a:t>recomposition</a:t>
            </a:r>
            <a:r>
              <a:rPr b="0" lang="en-US" sz="2100" spc="-1" strike="noStrike">
                <a:latin typeface="Arial"/>
              </a:rPr>
              <a:t>.</a:t>
            </a:r>
            <a:endParaRPr b="0" lang="en-US" sz="2100" spc="-1" strike="noStrike">
              <a:latin typeface="Arial"/>
            </a:endParaRPr>
          </a:p>
        </p:txBody>
      </p:sp>
      <p:pic>
        <p:nvPicPr>
          <p:cNvPr id="143" name="" descr=""/>
          <p:cNvPicPr/>
          <p:nvPr/>
        </p:nvPicPr>
        <p:blipFill>
          <a:blip r:embed="rId1"/>
          <a:stretch/>
        </p:blipFill>
        <p:spPr>
          <a:xfrm>
            <a:off x="3429000" y="2913480"/>
            <a:ext cx="4571280" cy="2572200"/>
          </a:xfrm>
          <a:prstGeom prst="rect">
            <a:avLst/>
          </a:prstGeom>
          <a:ln w="25200">
            <a:noFill/>
          </a:ln>
        </p:spPr>
      </p:pic>
      <p:sp>
        <p:nvSpPr>
          <p:cNvPr id="4" name="PlaceHolder 3"/>
          <p:cNvSpPr>
            <a:spLocks noGrp="1"/>
          </p:cNvSpPr>
          <p:nvPr>
            <p:ph type="sldNum" idx="5"/>
          </p:nvPr>
        </p:nvSpPr>
        <p:spPr/>
        <p:txBody>
          <a:bodyPr/>
          <a:p>
            <a:fld id="{94676A53-EA15-40AF-B0C9-300859DE5037}"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Example</a:t>
            </a:r>
            <a:endParaRPr b="0" lang="en-US" sz="2700" spc="-1" strike="noStrike">
              <a:latin typeface="Arial"/>
            </a:endParaRPr>
          </a:p>
        </p:txBody>
      </p:sp>
      <p:pic>
        <p:nvPicPr>
          <p:cNvPr id="259" name="" descr=""/>
          <p:cNvPicPr/>
          <p:nvPr/>
        </p:nvPicPr>
        <p:blipFill>
          <a:blip r:embed="rId1"/>
          <a:stretch/>
        </p:blipFill>
        <p:spPr>
          <a:xfrm>
            <a:off x="228600" y="739440"/>
            <a:ext cx="5073840" cy="4746240"/>
          </a:xfrm>
          <a:prstGeom prst="rect">
            <a:avLst/>
          </a:prstGeom>
          <a:ln w="25200">
            <a:noFill/>
          </a:ln>
        </p:spPr>
      </p:pic>
      <p:pic>
        <p:nvPicPr>
          <p:cNvPr id="260" name="" descr=""/>
          <p:cNvPicPr/>
          <p:nvPr/>
        </p:nvPicPr>
        <p:blipFill>
          <a:blip r:embed="rId2"/>
          <a:stretch/>
        </p:blipFill>
        <p:spPr>
          <a:xfrm>
            <a:off x="6172200" y="1547280"/>
            <a:ext cx="2473920" cy="2795400"/>
          </a:xfrm>
          <a:prstGeom prst="rect">
            <a:avLst/>
          </a:prstGeom>
          <a:ln w="25200">
            <a:noFill/>
          </a:ln>
        </p:spPr>
      </p:pic>
      <p:sp>
        <p:nvSpPr>
          <p:cNvPr id="3" name="PlaceHolder 2"/>
          <p:cNvSpPr>
            <a:spLocks noGrp="1"/>
          </p:cNvSpPr>
          <p:nvPr>
            <p:ph type="sldNum" idx="5"/>
          </p:nvPr>
        </p:nvSpPr>
        <p:spPr/>
        <p:txBody>
          <a:bodyPr/>
          <a:p>
            <a:fld id="{8C427409-4BB9-4FE8-ADBB-CDE202A07EFB}"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Compose Modifiers</a:t>
            </a:r>
            <a:endParaRPr b="0" lang="en-US" sz="2700" spc="-1" strike="noStrike">
              <a:latin typeface="Arial"/>
            </a:endParaRPr>
          </a:p>
        </p:txBody>
      </p:sp>
      <p:sp>
        <p:nvSpPr>
          <p:cNvPr id="262"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000" spc="-1" strike="noStrike">
                <a:latin typeface="Arial"/>
              </a:rPr>
              <a:t>Modifiers allow you to decorate or augment a composable. Modifiers let you do these sorts of things:</a:t>
            </a:r>
            <a:endParaRPr b="0" lang="en-US" sz="20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Change the composable's size, layout, behavior, and appearance</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Add information, like accessibility labels</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Process user input</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Add high-level interactions, like making an element clickable, scrollable, draggable, or zoomable</a:t>
            </a:r>
            <a:endParaRPr b="0" lang="en-US" sz="1600" spc="-1" strike="noStrike">
              <a:latin typeface="Arial"/>
            </a:endParaRPr>
          </a:p>
        </p:txBody>
      </p:sp>
      <p:pic>
        <p:nvPicPr>
          <p:cNvPr id="263" name="" descr=""/>
          <p:cNvPicPr/>
          <p:nvPr/>
        </p:nvPicPr>
        <p:blipFill>
          <a:blip r:embed="rId1"/>
          <a:stretch/>
        </p:blipFill>
        <p:spPr>
          <a:xfrm>
            <a:off x="914400" y="3459960"/>
            <a:ext cx="4395600" cy="1339920"/>
          </a:xfrm>
          <a:prstGeom prst="rect">
            <a:avLst/>
          </a:prstGeom>
          <a:ln w="25200">
            <a:noFill/>
          </a:ln>
        </p:spPr>
      </p:pic>
      <p:pic>
        <p:nvPicPr>
          <p:cNvPr id="264" name="" descr=""/>
          <p:cNvPicPr/>
          <p:nvPr/>
        </p:nvPicPr>
        <p:blipFill>
          <a:blip r:embed="rId2"/>
          <a:stretch/>
        </p:blipFill>
        <p:spPr>
          <a:xfrm>
            <a:off x="5715000" y="3429000"/>
            <a:ext cx="3497040" cy="1790280"/>
          </a:xfrm>
          <a:prstGeom prst="rect">
            <a:avLst/>
          </a:prstGeom>
          <a:ln w="25200">
            <a:noFill/>
          </a:ln>
        </p:spPr>
      </p:pic>
      <p:sp>
        <p:nvSpPr>
          <p:cNvPr id="4" name="PlaceHolder 3"/>
          <p:cNvSpPr>
            <a:spLocks noGrp="1"/>
          </p:cNvSpPr>
          <p:nvPr>
            <p:ph type="sldNum" idx="5"/>
          </p:nvPr>
        </p:nvSpPr>
        <p:spPr/>
        <p:txBody>
          <a:bodyPr/>
          <a:p>
            <a:fld id="{A3254651-F1F3-431C-9D1C-C63AFE60AF1D}"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Built-in Modifiers</a:t>
            </a:r>
            <a:endParaRPr b="0" lang="en-US" sz="2700" spc="-1" strike="noStrike">
              <a:latin typeface="Arial"/>
            </a:endParaRPr>
          </a:p>
        </p:txBody>
      </p:sp>
      <p:sp>
        <p:nvSpPr>
          <p:cNvPr id="266"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Jetpack Compose provides a list of built-in modifiers to help you decorate or augment a composable. Here are some common modifiers you'll use to adjust your layouts.</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800" spc="-1" strike="noStrike">
                <a:latin typeface="Arial"/>
              </a:rPr>
              <a:t>padding and size</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800" spc="-1" strike="noStrike">
                <a:latin typeface="Arial"/>
              </a:rPr>
              <a:t>Offset</a:t>
            </a:r>
            <a:endParaRPr b="0" lang="en-US" sz="1800" spc="-1" strike="noStrike">
              <a:latin typeface="Arial"/>
            </a:endParaRPr>
          </a:p>
          <a:p>
            <a:pPr>
              <a:lnSpc>
                <a:spcPct val="100000"/>
              </a:lnSpc>
              <a:spcBef>
                <a:spcPts val="1057"/>
              </a:spcBef>
              <a:buNone/>
            </a:pPr>
            <a:endParaRPr b="0" lang="en-US" sz="2400" spc="-1" strike="noStrike">
              <a:latin typeface="Arial"/>
            </a:endParaRPr>
          </a:p>
        </p:txBody>
      </p:sp>
      <p:pic>
        <p:nvPicPr>
          <p:cNvPr id="267" name="" descr=""/>
          <p:cNvPicPr/>
          <p:nvPr/>
        </p:nvPicPr>
        <p:blipFill>
          <a:blip r:embed="rId1"/>
          <a:stretch/>
        </p:blipFill>
        <p:spPr>
          <a:xfrm>
            <a:off x="571680" y="3078720"/>
            <a:ext cx="4685400" cy="806760"/>
          </a:xfrm>
          <a:prstGeom prst="rect">
            <a:avLst/>
          </a:prstGeom>
          <a:ln w="25200">
            <a:noFill/>
          </a:ln>
        </p:spPr>
      </p:pic>
      <p:pic>
        <p:nvPicPr>
          <p:cNvPr id="268" name="" descr=""/>
          <p:cNvPicPr/>
          <p:nvPr/>
        </p:nvPicPr>
        <p:blipFill>
          <a:blip r:embed="rId2"/>
          <a:stretch/>
        </p:blipFill>
        <p:spPr>
          <a:xfrm>
            <a:off x="540000" y="3954960"/>
            <a:ext cx="4974840" cy="616320"/>
          </a:xfrm>
          <a:prstGeom prst="rect">
            <a:avLst/>
          </a:prstGeom>
          <a:ln w="25200">
            <a:noFill/>
          </a:ln>
        </p:spPr>
      </p:pic>
      <p:pic>
        <p:nvPicPr>
          <p:cNvPr id="269" name="" descr=""/>
          <p:cNvPicPr/>
          <p:nvPr/>
        </p:nvPicPr>
        <p:blipFill>
          <a:blip r:embed="rId3"/>
          <a:stretch/>
        </p:blipFill>
        <p:spPr>
          <a:xfrm>
            <a:off x="5745960" y="3238920"/>
            <a:ext cx="3625920" cy="1332360"/>
          </a:xfrm>
          <a:prstGeom prst="rect">
            <a:avLst/>
          </a:prstGeom>
          <a:ln w="25200">
            <a:noFill/>
          </a:ln>
        </p:spPr>
      </p:pic>
      <p:sp>
        <p:nvSpPr>
          <p:cNvPr id="4" name="PlaceHolder 3"/>
          <p:cNvSpPr>
            <a:spLocks noGrp="1"/>
          </p:cNvSpPr>
          <p:nvPr>
            <p:ph type="sldNum" idx="5"/>
          </p:nvPr>
        </p:nvSpPr>
        <p:spPr/>
        <p:txBody>
          <a:bodyPr/>
          <a:p>
            <a:fld id="{6062FFD4-90B1-47B2-B471-714E6FA393AD}"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540000" y="1620000"/>
            <a:ext cx="7559280" cy="989280"/>
          </a:xfrm>
          <a:prstGeom prst="rect">
            <a:avLst/>
          </a:prstGeom>
          <a:noFill/>
          <a:ln w="0">
            <a:noFill/>
          </a:ln>
        </p:spPr>
        <p:txBody>
          <a:bodyPr lIns="0" rIns="0" tIns="0" bIns="0" anchor="ctr">
            <a:noAutofit/>
          </a:bodyPr>
          <a:p>
            <a:pPr algn="ctr">
              <a:lnSpc>
                <a:spcPct val="100000"/>
              </a:lnSpc>
              <a:buNone/>
            </a:pPr>
            <a:r>
              <a:rPr b="0" lang="en-US" sz="3300" spc="-1" strike="noStrike">
                <a:solidFill>
                  <a:srgbClr val="ff8000"/>
                </a:solidFill>
                <a:highlight>
                  <a:srgbClr val="ffffff"/>
                </a:highlight>
                <a:latin typeface="Arial"/>
              </a:rPr>
              <a:t>Lesson 3 – Important Composables</a:t>
            </a: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Lesson 3 – Important Composables</a:t>
            </a:r>
            <a:endParaRPr b="0" lang="en-US" sz="2700" spc="-1" strike="noStrike">
              <a:latin typeface="Arial"/>
            </a:endParaRPr>
          </a:p>
        </p:txBody>
      </p:sp>
      <p:sp>
        <p:nvSpPr>
          <p:cNvPr id="272"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Surface</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Scaffold</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AppBar (topBar / bottomBar)</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Floating Action Buttons</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Card</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Chip</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Dialog</a:t>
            </a:r>
            <a:endParaRPr b="0" lang="en-US" sz="24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2400" spc="-1" strike="noStrike">
                <a:latin typeface="Arial"/>
              </a:rPr>
              <a:t>SnackBar</a:t>
            </a:r>
            <a:endParaRPr b="0" lang="en-US" sz="2400" spc="-1" strike="noStrike">
              <a:latin typeface="Arial"/>
            </a:endParaRPr>
          </a:p>
        </p:txBody>
      </p:sp>
      <p:sp>
        <p:nvSpPr>
          <p:cNvPr id="4" name="PlaceHolder 3"/>
          <p:cNvSpPr>
            <a:spLocks noGrp="1"/>
          </p:cNvSpPr>
          <p:nvPr>
            <p:ph type="sldNum" idx="5"/>
          </p:nvPr>
        </p:nvSpPr>
        <p:spPr/>
        <p:txBody>
          <a:bodyPr/>
          <a:p>
            <a:fld id="{AC2E1FC0-DA28-4327-924F-70193F0BD446}"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Surface</a:t>
            </a:r>
            <a:endParaRPr b="0" lang="en-US" sz="2700" spc="-1" strike="noStrike">
              <a:latin typeface="Arial"/>
            </a:endParaRPr>
          </a:p>
        </p:txBody>
      </p:sp>
      <p:sp>
        <p:nvSpPr>
          <p:cNvPr id="274"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000" spc="-1" strike="noStrike">
                <a:latin typeface="Arial"/>
              </a:rPr>
              <a:t>Surface is a basic building block for displaying content and can be used to wrap other composable to provide a background color, elevation, padding, and other layout properties.</a:t>
            </a:r>
            <a:endParaRPr b="0" lang="en-US" sz="2000" spc="-1" strike="noStrike">
              <a:latin typeface="Arial"/>
            </a:endParaRPr>
          </a:p>
          <a:p>
            <a:pPr>
              <a:lnSpc>
                <a:spcPct val="100000"/>
              </a:lnSpc>
              <a:spcBef>
                <a:spcPts val="1057"/>
              </a:spcBef>
              <a:buNone/>
            </a:pPr>
            <a:endParaRPr b="0" lang="en-US" sz="2400" spc="-1" strike="noStrike">
              <a:latin typeface="Arial"/>
            </a:endParaRPr>
          </a:p>
        </p:txBody>
      </p:sp>
      <p:pic>
        <p:nvPicPr>
          <p:cNvPr id="275" name="" descr=""/>
          <p:cNvPicPr/>
          <p:nvPr/>
        </p:nvPicPr>
        <p:blipFill>
          <a:blip r:embed="rId1"/>
          <a:stretch/>
        </p:blipFill>
        <p:spPr>
          <a:xfrm>
            <a:off x="354960" y="2483280"/>
            <a:ext cx="4216320" cy="2316600"/>
          </a:xfrm>
          <a:prstGeom prst="rect">
            <a:avLst/>
          </a:prstGeom>
          <a:ln w="25200">
            <a:noFill/>
          </a:ln>
        </p:spPr>
      </p:pic>
      <p:pic>
        <p:nvPicPr>
          <p:cNvPr id="276" name="" descr=""/>
          <p:cNvPicPr/>
          <p:nvPr/>
        </p:nvPicPr>
        <p:blipFill>
          <a:blip r:embed="rId2"/>
          <a:stretch/>
        </p:blipFill>
        <p:spPr>
          <a:xfrm>
            <a:off x="4902840" y="2610720"/>
            <a:ext cx="5028480" cy="2104200"/>
          </a:xfrm>
          <a:prstGeom prst="rect">
            <a:avLst/>
          </a:prstGeom>
          <a:ln w="25200">
            <a:noFill/>
          </a:ln>
        </p:spPr>
      </p:pic>
      <p:sp>
        <p:nvSpPr>
          <p:cNvPr id="4" name="PlaceHolder 3"/>
          <p:cNvSpPr>
            <a:spLocks noGrp="1"/>
          </p:cNvSpPr>
          <p:nvPr>
            <p:ph type="sldNum" idx="5"/>
          </p:nvPr>
        </p:nvSpPr>
        <p:spPr/>
        <p:txBody>
          <a:bodyPr/>
          <a:p>
            <a:fld id="{3F4A5CDD-10EC-46A8-81F0-D235B2202519}"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Scaffold</a:t>
            </a:r>
            <a:endParaRPr b="0" lang="en-US" sz="2700" spc="-1" strike="noStrike">
              <a:latin typeface="Arial"/>
            </a:endParaRPr>
          </a:p>
        </p:txBody>
      </p:sp>
      <p:sp>
        <p:nvSpPr>
          <p:cNvPr id="278" name="PlaceHolder 2"/>
          <p:cNvSpPr>
            <a:spLocks noGrp="1"/>
          </p:cNvSpPr>
          <p:nvPr>
            <p:ph/>
          </p:nvPr>
        </p:nvSpPr>
        <p:spPr>
          <a:xfrm>
            <a:off x="82800" y="914400"/>
            <a:ext cx="72316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In Material Design, a scaffold is a fundamental structure that provides a standardized platform for complex user interfaces. It holds together different parts of the UI, such as app bars and floating action buttons, giving apps a coherent look and feel.</a:t>
            </a:r>
            <a:endParaRPr b="0" lang="en-US" sz="18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1800" spc="-1" strike="noStrike">
                <a:latin typeface="Arial"/>
              </a:rPr>
              <a:t>The Scaffold composable provides a straightforward API you can use to quickly assemble your app's structure according to Material Design guidelines. Scaffold accepts several composables as parameters. Among these are the following:</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topBar: The app bar across the top of the screen.</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bottomBar: The app bar across the bottom of the screen.</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floatingActionButton: A button that hovers over the bottom-right corner of the screen that you can use to expose key actions.</a:t>
            </a:r>
            <a:endParaRPr b="0" lang="en-US" sz="1600" spc="-1" strike="noStrike">
              <a:latin typeface="Arial"/>
            </a:endParaRPr>
          </a:p>
        </p:txBody>
      </p:sp>
      <p:pic>
        <p:nvPicPr>
          <p:cNvPr id="279" name="" descr=""/>
          <p:cNvPicPr/>
          <p:nvPr/>
        </p:nvPicPr>
        <p:blipFill>
          <a:blip r:embed="rId1"/>
          <a:stretch/>
        </p:blipFill>
        <p:spPr>
          <a:xfrm>
            <a:off x="7511760" y="457200"/>
            <a:ext cx="2545920" cy="4527000"/>
          </a:xfrm>
          <a:prstGeom prst="rect">
            <a:avLst/>
          </a:prstGeom>
          <a:ln w="25200">
            <a:noFill/>
          </a:ln>
        </p:spPr>
      </p:pic>
      <p:sp>
        <p:nvSpPr>
          <p:cNvPr id="4" name="PlaceHolder 3"/>
          <p:cNvSpPr>
            <a:spLocks noGrp="1"/>
          </p:cNvSpPr>
          <p:nvPr>
            <p:ph type="sldNum" idx="5"/>
          </p:nvPr>
        </p:nvSpPr>
        <p:spPr/>
        <p:txBody>
          <a:bodyPr/>
          <a:p>
            <a:fld id="{DAF043E3-DF65-4C59-AF0B-8967FBFDDDD5}"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Scaffold</a:t>
            </a:r>
            <a:endParaRPr b="0" lang="en-US" sz="2700" spc="-1" strike="noStrike">
              <a:latin typeface="Arial"/>
            </a:endParaRPr>
          </a:p>
        </p:txBody>
      </p:sp>
      <p:pic>
        <p:nvPicPr>
          <p:cNvPr id="281" name="" descr=""/>
          <p:cNvPicPr/>
          <p:nvPr/>
        </p:nvPicPr>
        <p:blipFill>
          <a:blip r:embed="rId1"/>
          <a:stretch/>
        </p:blipFill>
        <p:spPr>
          <a:xfrm>
            <a:off x="37440" y="1371600"/>
            <a:ext cx="4461840" cy="3428280"/>
          </a:xfrm>
          <a:prstGeom prst="rect">
            <a:avLst/>
          </a:prstGeom>
          <a:ln w="25200">
            <a:noFill/>
          </a:ln>
        </p:spPr>
      </p:pic>
      <p:pic>
        <p:nvPicPr>
          <p:cNvPr id="282" name="" descr=""/>
          <p:cNvPicPr/>
          <p:nvPr/>
        </p:nvPicPr>
        <p:blipFill>
          <a:blip r:embed="rId2"/>
          <a:stretch/>
        </p:blipFill>
        <p:spPr>
          <a:xfrm>
            <a:off x="4500000" y="1371600"/>
            <a:ext cx="5642280" cy="3447000"/>
          </a:xfrm>
          <a:prstGeom prst="rect">
            <a:avLst/>
          </a:prstGeom>
          <a:ln w="25200">
            <a:noFill/>
          </a:ln>
        </p:spPr>
      </p:pic>
      <p:sp>
        <p:nvSpPr>
          <p:cNvPr id="3" name="PlaceHolder 2"/>
          <p:cNvSpPr>
            <a:spLocks noGrp="1"/>
          </p:cNvSpPr>
          <p:nvPr>
            <p:ph type="sldNum" idx="5"/>
          </p:nvPr>
        </p:nvSpPr>
        <p:spPr/>
        <p:txBody>
          <a:bodyPr/>
          <a:p>
            <a:fld id="{913D599B-7782-4918-8FFF-56A09CBE2405}"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540000" y="17964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App bars </a:t>
            </a:r>
            <a:endParaRPr b="0" lang="en-US" sz="2700" spc="-1" strike="noStrike">
              <a:latin typeface="Arial"/>
            </a:endParaRPr>
          </a:p>
        </p:txBody>
      </p:sp>
      <p:pic>
        <p:nvPicPr>
          <p:cNvPr id="284" name="" descr=""/>
          <p:cNvPicPr/>
          <p:nvPr/>
        </p:nvPicPr>
        <p:blipFill>
          <a:blip r:embed="rId1"/>
          <a:stretch/>
        </p:blipFill>
        <p:spPr>
          <a:xfrm>
            <a:off x="914400" y="914400"/>
            <a:ext cx="8243640" cy="2368800"/>
          </a:xfrm>
          <a:prstGeom prst="rect">
            <a:avLst/>
          </a:prstGeom>
          <a:ln w="25200">
            <a:noFill/>
          </a:ln>
        </p:spPr>
      </p:pic>
      <p:pic>
        <p:nvPicPr>
          <p:cNvPr id="285" name="" descr=""/>
          <p:cNvPicPr/>
          <p:nvPr/>
        </p:nvPicPr>
        <p:blipFill>
          <a:blip r:embed="rId2"/>
          <a:stretch/>
        </p:blipFill>
        <p:spPr>
          <a:xfrm>
            <a:off x="1828800" y="3355560"/>
            <a:ext cx="6628680" cy="1901520"/>
          </a:xfrm>
          <a:prstGeom prst="rect">
            <a:avLst/>
          </a:prstGeom>
          <a:ln w="25200">
            <a:noFill/>
          </a:ln>
        </p:spPr>
      </p:pic>
      <p:sp>
        <p:nvSpPr>
          <p:cNvPr id="3" name="PlaceHolder 2"/>
          <p:cNvSpPr>
            <a:spLocks noGrp="1"/>
          </p:cNvSpPr>
          <p:nvPr>
            <p:ph type="sldNum" idx="5"/>
          </p:nvPr>
        </p:nvSpPr>
        <p:spPr/>
        <p:txBody>
          <a:bodyPr/>
          <a:p>
            <a:fld id="{250F13FA-11BF-4E29-8B98-E0D7EBC80D7B}"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App Bar</a:t>
            </a:r>
            <a:endParaRPr b="0" lang="en-US" sz="2700" spc="-1" strike="noStrike">
              <a:latin typeface="Arial"/>
            </a:endParaRPr>
          </a:p>
        </p:txBody>
      </p:sp>
      <p:pic>
        <p:nvPicPr>
          <p:cNvPr id="287" name="" descr=""/>
          <p:cNvPicPr/>
          <p:nvPr/>
        </p:nvPicPr>
        <p:blipFill>
          <a:blip r:embed="rId1"/>
          <a:stretch/>
        </p:blipFill>
        <p:spPr>
          <a:xfrm>
            <a:off x="1685160" y="782280"/>
            <a:ext cx="6315120" cy="4474800"/>
          </a:xfrm>
          <a:prstGeom prst="rect">
            <a:avLst/>
          </a:prstGeom>
          <a:ln w="25200">
            <a:noFill/>
          </a:ln>
        </p:spPr>
      </p:pic>
      <p:sp>
        <p:nvSpPr>
          <p:cNvPr id="3" name="PlaceHolder 2"/>
          <p:cNvSpPr>
            <a:spLocks noGrp="1"/>
          </p:cNvSpPr>
          <p:nvPr>
            <p:ph type="sldNum" idx="5"/>
          </p:nvPr>
        </p:nvSpPr>
        <p:spPr/>
        <p:txBody>
          <a:bodyPr/>
          <a:p>
            <a:fld id="{BC01F80A-0FD5-4821-8F9A-233805B3A65C}"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The three phases of a frame</a:t>
            </a:r>
            <a:endParaRPr b="0" lang="en-US" sz="2700" spc="-1" strike="noStrike">
              <a:latin typeface="Arial"/>
            </a:endParaRPr>
          </a:p>
        </p:txBody>
      </p:sp>
      <p:sp>
        <p:nvSpPr>
          <p:cNvPr id="145"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Compose has three main phases:</a:t>
            </a:r>
            <a:endParaRPr b="0" lang="en-US" sz="2400" spc="-1" strike="noStrike">
              <a:latin typeface="Arial"/>
            </a:endParaRPr>
          </a:p>
          <a:p>
            <a:pPr lvl="1" marL="864000" indent="-324000">
              <a:lnSpc>
                <a:spcPct val="100000"/>
              </a:lnSpc>
              <a:spcBef>
                <a:spcPts val="850"/>
              </a:spcBef>
              <a:buClr>
                <a:srgbClr val="ff6600"/>
              </a:buClr>
              <a:buSzPct val="75000"/>
              <a:buFont typeface="StarSymbol"/>
              <a:buAutoNum type="arabicPlain"/>
            </a:pPr>
            <a:r>
              <a:rPr b="1" lang="en-US" sz="2100" spc="-1" strike="noStrike">
                <a:latin typeface="Arial"/>
              </a:rPr>
              <a:t>Composition</a:t>
            </a:r>
            <a:r>
              <a:rPr b="0" lang="en-US" sz="2100" spc="-1" strike="noStrike">
                <a:latin typeface="Arial"/>
              </a:rPr>
              <a:t>: What UI to show. Compose runs composable functions and creates a description of your UI.</a:t>
            </a:r>
            <a:endParaRPr b="0" lang="en-US" sz="2100" spc="-1" strike="noStrike">
              <a:latin typeface="Arial"/>
            </a:endParaRPr>
          </a:p>
          <a:p>
            <a:pPr lvl="1" marL="864000" indent="-324000">
              <a:lnSpc>
                <a:spcPct val="100000"/>
              </a:lnSpc>
              <a:spcBef>
                <a:spcPts val="850"/>
              </a:spcBef>
              <a:buClr>
                <a:srgbClr val="ff6600"/>
              </a:buClr>
              <a:buSzPct val="75000"/>
              <a:buFont typeface="StarSymbol"/>
              <a:buAutoNum type="arabicPlain"/>
            </a:pPr>
            <a:r>
              <a:rPr b="1" lang="en-US" sz="2100" spc="-1" strike="noStrike">
                <a:latin typeface="Arial"/>
              </a:rPr>
              <a:t>Layout</a:t>
            </a:r>
            <a:r>
              <a:rPr b="0" lang="en-US" sz="2100" spc="-1" strike="noStrike">
                <a:latin typeface="Arial"/>
              </a:rPr>
              <a:t>: Where to place UI. This phase consists of two steps: measurement and placement. Layout elements measure and place themselves and any child elements in 2D coordinates, for each node in the layout tree.</a:t>
            </a:r>
            <a:endParaRPr b="0" lang="en-US" sz="2100" spc="-1" strike="noStrike">
              <a:latin typeface="Arial"/>
            </a:endParaRPr>
          </a:p>
          <a:p>
            <a:pPr lvl="1" marL="864000" indent="-324000">
              <a:lnSpc>
                <a:spcPct val="100000"/>
              </a:lnSpc>
              <a:spcBef>
                <a:spcPts val="850"/>
              </a:spcBef>
              <a:buClr>
                <a:srgbClr val="ff6600"/>
              </a:buClr>
              <a:buSzPct val="75000"/>
              <a:buFont typeface="StarSymbol"/>
              <a:buAutoNum type="arabicPlain"/>
            </a:pPr>
            <a:r>
              <a:rPr b="1" lang="en-US" sz="2100" spc="-1" strike="noStrike">
                <a:latin typeface="Arial"/>
              </a:rPr>
              <a:t>Drawing</a:t>
            </a:r>
            <a:r>
              <a:rPr b="0" lang="en-US" sz="2100" spc="-1" strike="noStrike">
                <a:latin typeface="Arial"/>
              </a:rPr>
              <a:t>: How it renders. UI elements draw into a Canvas, usually a device screen.</a:t>
            </a:r>
            <a:endParaRPr b="0" lang="en-US" sz="2100" spc="-1" strike="noStrike">
              <a:latin typeface="Arial"/>
            </a:endParaRPr>
          </a:p>
          <a:p>
            <a:pPr>
              <a:lnSpc>
                <a:spcPct val="100000"/>
              </a:lnSpc>
              <a:spcBef>
                <a:spcPts val="1057"/>
              </a:spcBef>
              <a:buNone/>
            </a:pPr>
            <a:endParaRPr b="0" lang="en-US" sz="2400" spc="-1" strike="noStrike">
              <a:latin typeface="Arial"/>
            </a:endParaRPr>
          </a:p>
        </p:txBody>
      </p:sp>
      <p:pic>
        <p:nvPicPr>
          <p:cNvPr id="146" name="" descr=""/>
          <p:cNvPicPr/>
          <p:nvPr/>
        </p:nvPicPr>
        <p:blipFill>
          <a:blip r:embed="rId1"/>
          <a:stretch/>
        </p:blipFill>
        <p:spPr>
          <a:xfrm>
            <a:off x="1143000" y="4343400"/>
            <a:ext cx="8268840" cy="906840"/>
          </a:xfrm>
          <a:prstGeom prst="rect">
            <a:avLst/>
          </a:prstGeom>
          <a:ln w="25200">
            <a:noFill/>
          </a:ln>
        </p:spPr>
      </p:pic>
      <p:sp>
        <p:nvSpPr>
          <p:cNvPr id="4" name="PlaceHolder 3"/>
          <p:cNvSpPr>
            <a:spLocks noGrp="1"/>
          </p:cNvSpPr>
          <p:nvPr>
            <p:ph type="sldNum" idx="5"/>
          </p:nvPr>
        </p:nvSpPr>
        <p:spPr/>
        <p:txBody>
          <a:bodyPr/>
          <a:p>
            <a:fld id="{6E233CBB-F4FB-43FC-B007-C4234E8617AA}" type="slidenum">
              <a:t>5</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API surface</a:t>
            </a:r>
            <a:endParaRPr b="0" lang="en-US" sz="2700" spc="-1" strike="noStrike">
              <a:latin typeface="Arial"/>
            </a:endParaRPr>
          </a:p>
        </p:txBody>
      </p:sp>
      <p:sp>
        <p:nvSpPr>
          <p:cNvPr id="289" name="PlaceHolder 2"/>
          <p:cNvSpPr>
            <a:spLocks noGrp="1"/>
          </p:cNvSpPr>
          <p:nvPr>
            <p:ph/>
          </p:nvPr>
        </p:nvSpPr>
        <p:spPr>
          <a:xfrm>
            <a:off x="540000" y="1260000"/>
            <a:ext cx="8999280" cy="3959280"/>
          </a:xfrm>
          <a:prstGeom prst="rect">
            <a:avLst/>
          </a:prstGeom>
          <a:noFill/>
          <a:ln w="0">
            <a:noFill/>
          </a:ln>
        </p:spPr>
        <p:txBody>
          <a:bodyPr lIns="0" rIns="0" tIns="0" bIns="0" anchor="t">
            <a:normAutofit fontScale="94000"/>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The various composables that allow you to implement the four different top app bars are quite similar. They share several key parameters:</a:t>
            </a:r>
            <a:endParaRPr b="0" lang="en-US" sz="2400" spc="-1" strike="noStrike">
              <a:latin typeface="Arial"/>
            </a:endParaRPr>
          </a:p>
          <a:p>
            <a:pPr lvl="1" marL="864000" indent="-324000">
              <a:lnSpc>
                <a:spcPct val="100000"/>
              </a:lnSpc>
              <a:spcBef>
                <a:spcPts val="850"/>
              </a:spcBef>
              <a:buClr>
                <a:srgbClr val="ff6600"/>
              </a:buClr>
              <a:buSzPct val="75000"/>
              <a:buFont typeface="Symbol"/>
              <a:buChar char=""/>
            </a:pPr>
            <a:r>
              <a:rPr b="0" lang="en-US" sz="2100" spc="-1" strike="noStrike">
                <a:latin typeface="Arial"/>
              </a:rPr>
              <a:t>title: The text that appears across the app bar.</a:t>
            </a:r>
            <a:endParaRPr b="0" lang="en-US" sz="2100" spc="-1" strike="noStrike">
              <a:latin typeface="Arial"/>
            </a:endParaRPr>
          </a:p>
          <a:p>
            <a:pPr lvl="1" marL="864000" indent="-324000">
              <a:lnSpc>
                <a:spcPct val="100000"/>
              </a:lnSpc>
              <a:spcBef>
                <a:spcPts val="850"/>
              </a:spcBef>
              <a:buClr>
                <a:srgbClr val="ff6600"/>
              </a:buClr>
              <a:buSzPct val="75000"/>
              <a:buFont typeface="Symbol"/>
              <a:buChar char=""/>
            </a:pPr>
            <a:r>
              <a:rPr b="0" lang="en-US" sz="2100" spc="-1" strike="noStrike">
                <a:latin typeface="Arial"/>
              </a:rPr>
              <a:t>navigationIcon: The primary icon for navigation. Appears on the left of the app bar.</a:t>
            </a:r>
            <a:endParaRPr b="0" lang="en-US" sz="2100" spc="-1" strike="noStrike">
              <a:latin typeface="Arial"/>
            </a:endParaRPr>
          </a:p>
          <a:p>
            <a:pPr lvl="1" marL="864000" indent="-324000">
              <a:lnSpc>
                <a:spcPct val="100000"/>
              </a:lnSpc>
              <a:spcBef>
                <a:spcPts val="850"/>
              </a:spcBef>
              <a:buClr>
                <a:srgbClr val="ff6600"/>
              </a:buClr>
              <a:buSzPct val="75000"/>
              <a:buFont typeface="Symbol"/>
              <a:buChar char=""/>
            </a:pPr>
            <a:r>
              <a:rPr b="0" lang="en-US" sz="2100" spc="-1" strike="noStrike">
                <a:latin typeface="Arial"/>
              </a:rPr>
              <a:t>actions: Icons that provide the user access to key actions. They appear on the right of the app bar.</a:t>
            </a:r>
            <a:endParaRPr b="0" lang="en-US" sz="2100" spc="-1" strike="noStrike">
              <a:latin typeface="Arial"/>
            </a:endParaRPr>
          </a:p>
          <a:p>
            <a:pPr lvl="1" marL="864000" indent="-324000">
              <a:lnSpc>
                <a:spcPct val="100000"/>
              </a:lnSpc>
              <a:spcBef>
                <a:spcPts val="850"/>
              </a:spcBef>
              <a:buClr>
                <a:srgbClr val="ff6600"/>
              </a:buClr>
              <a:buSzPct val="75000"/>
              <a:buFont typeface="Symbol"/>
              <a:buChar char=""/>
            </a:pPr>
            <a:r>
              <a:rPr b="0" lang="en-US" sz="2100" spc="-1" strike="noStrike">
                <a:latin typeface="Arial"/>
              </a:rPr>
              <a:t>scrollBehavior: Determines how the top app bar responds to scrolling of the scaffold's inner content.</a:t>
            </a:r>
            <a:endParaRPr b="0" lang="en-US" sz="2100" spc="-1" strike="noStrike">
              <a:latin typeface="Arial"/>
            </a:endParaRPr>
          </a:p>
          <a:p>
            <a:pPr lvl="1" marL="864000" indent="-324000">
              <a:lnSpc>
                <a:spcPct val="100000"/>
              </a:lnSpc>
              <a:spcBef>
                <a:spcPts val="850"/>
              </a:spcBef>
              <a:buClr>
                <a:srgbClr val="ff6600"/>
              </a:buClr>
              <a:buSzPct val="75000"/>
              <a:buFont typeface="Symbol"/>
              <a:buChar char=""/>
            </a:pPr>
            <a:r>
              <a:rPr b="0" lang="en-US" sz="2100" spc="-1" strike="noStrike">
                <a:latin typeface="Arial"/>
              </a:rPr>
              <a:t>colors: Determines how the app bar appears.</a:t>
            </a:r>
            <a:endParaRPr b="0" lang="en-US" sz="2100" spc="-1" strike="noStrike">
              <a:latin typeface="Arial"/>
            </a:endParaRPr>
          </a:p>
        </p:txBody>
      </p:sp>
      <p:sp>
        <p:nvSpPr>
          <p:cNvPr id="4" name="PlaceHolder 3"/>
          <p:cNvSpPr>
            <a:spLocks noGrp="1"/>
          </p:cNvSpPr>
          <p:nvPr>
            <p:ph type="sldNum" idx="5"/>
          </p:nvPr>
        </p:nvSpPr>
        <p:spPr/>
        <p:txBody>
          <a:bodyPr/>
          <a:p>
            <a:fld id="{C4178869-D962-4FF3-B318-79D9E3E7AFC7}" type="slidenum">
              <a:t>50</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Code</a:t>
            </a:r>
            <a:endParaRPr b="0" lang="en-US" sz="2700" spc="-1" strike="noStrike">
              <a:latin typeface="Arial"/>
            </a:endParaRPr>
          </a:p>
        </p:txBody>
      </p:sp>
      <p:pic>
        <p:nvPicPr>
          <p:cNvPr id="291" name="" descr=""/>
          <p:cNvPicPr/>
          <p:nvPr/>
        </p:nvPicPr>
        <p:blipFill>
          <a:blip r:embed="rId1"/>
          <a:stretch/>
        </p:blipFill>
        <p:spPr>
          <a:xfrm>
            <a:off x="228600" y="685800"/>
            <a:ext cx="7656840" cy="3475080"/>
          </a:xfrm>
          <a:prstGeom prst="rect">
            <a:avLst/>
          </a:prstGeom>
          <a:ln w="25200">
            <a:noFill/>
          </a:ln>
        </p:spPr>
      </p:pic>
      <p:pic>
        <p:nvPicPr>
          <p:cNvPr id="292" name="" descr=""/>
          <p:cNvPicPr/>
          <p:nvPr/>
        </p:nvPicPr>
        <p:blipFill>
          <a:blip r:embed="rId2"/>
          <a:stretch/>
        </p:blipFill>
        <p:spPr>
          <a:xfrm>
            <a:off x="4808520" y="2903400"/>
            <a:ext cx="4106160" cy="2125080"/>
          </a:xfrm>
          <a:prstGeom prst="rect">
            <a:avLst/>
          </a:prstGeom>
          <a:ln w="25200">
            <a:noFill/>
          </a:ln>
        </p:spPr>
      </p:pic>
      <p:sp>
        <p:nvSpPr>
          <p:cNvPr id="3" name="PlaceHolder 2"/>
          <p:cNvSpPr>
            <a:spLocks noGrp="1"/>
          </p:cNvSpPr>
          <p:nvPr>
            <p:ph type="sldNum" idx="5"/>
          </p:nvPr>
        </p:nvSpPr>
        <p:spPr/>
        <p:txBody>
          <a:bodyPr/>
          <a:p>
            <a:fld id="{E9430878-724E-4C2B-AF70-001AB6D0EB65}" type="slidenum">
              <a:t>51</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0" y="55800"/>
            <a:ext cx="43930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Centered – App Bar</a:t>
            </a:r>
            <a:endParaRPr b="0" lang="en-US" sz="2700" spc="-1" strike="noStrike">
              <a:latin typeface="Arial"/>
            </a:endParaRPr>
          </a:p>
        </p:txBody>
      </p:sp>
      <p:pic>
        <p:nvPicPr>
          <p:cNvPr id="294" name="" descr=""/>
          <p:cNvPicPr/>
          <p:nvPr/>
        </p:nvPicPr>
        <p:blipFill>
          <a:blip r:embed="rId1"/>
          <a:stretch/>
        </p:blipFill>
        <p:spPr>
          <a:xfrm>
            <a:off x="221400" y="180000"/>
            <a:ext cx="5035680" cy="5441400"/>
          </a:xfrm>
          <a:prstGeom prst="rect">
            <a:avLst/>
          </a:prstGeom>
          <a:ln w="25200">
            <a:noFill/>
          </a:ln>
        </p:spPr>
      </p:pic>
      <p:pic>
        <p:nvPicPr>
          <p:cNvPr id="295" name="" descr=""/>
          <p:cNvPicPr/>
          <p:nvPr/>
        </p:nvPicPr>
        <p:blipFill>
          <a:blip r:embed="rId2"/>
          <a:stretch/>
        </p:blipFill>
        <p:spPr>
          <a:xfrm>
            <a:off x="4800600" y="1740960"/>
            <a:ext cx="4151160" cy="2144520"/>
          </a:xfrm>
          <a:prstGeom prst="rect">
            <a:avLst/>
          </a:prstGeom>
          <a:ln w="25200">
            <a:noFill/>
          </a:ln>
        </p:spPr>
      </p:pic>
      <p:sp>
        <p:nvSpPr>
          <p:cNvPr id="3" name="PlaceHolder 2"/>
          <p:cNvSpPr>
            <a:spLocks noGrp="1"/>
          </p:cNvSpPr>
          <p:nvPr>
            <p:ph type="sldNum" idx="5"/>
          </p:nvPr>
        </p:nvSpPr>
        <p:spPr/>
        <p:txBody>
          <a:bodyPr/>
          <a:p>
            <a:fld id="{3E7EDECD-5961-47EF-98B3-470E8AF65C49}" type="slidenum">
              <a:t>52</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540000" y="17964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Floating action button </a:t>
            </a:r>
            <a:endParaRPr b="0" lang="en-US" sz="2700" spc="-1" strike="noStrike">
              <a:latin typeface="Arial"/>
            </a:endParaRPr>
          </a:p>
        </p:txBody>
      </p:sp>
      <p:sp>
        <p:nvSpPr>
          <p:cNvPr id="297"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A Floating Action Button (FAB) is a high-emphasis button that lets the user perform a primary action in an application. It promotes a single, focused action that is the most common pathway a user might take and is typically found anchored to the bottom right of the screen.</a:t>
            </a:r>
            <a:endParaRPr b="0" lang="en-US" sz="18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1800" spc="-1" strike="noStrike">
                <a:latin typeface="Arial"/>
              </a:rPr>
              <a:t>In Material Design, there are four types of FAB:</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500" spc="-1" strike="noStrike">
                <a:latin typeface="Arial"/>
              </a:rPr>
              <a:t>FAB: A floating action button of ordinary size.</a:t>
            </a:r>
            <a:endParaRPr b="0" lang="en-US" sz="1500" spc="-1" strike="noStrike">
              <a:latin typeface="Arial"/>
            </a:endParaRPr>
          </a:p>
          <a:p>
            <a:pPr lvl="1" marL="864000" indent="-324000">
              <a:lnSpc>
                <a:spcPct val="100000"/>
              </a:lnSpc>
              <a:spcBef>
                <a:spcPts val="850"/>
              </a:spcBef>
              <a:buClr>
                <a:srgbClr val="ff6600"/>
              </a:buClr>
              <a:buSzPct val="75000"/>
              <a:buFont typeface="Symbol"/>
              <a:buChar char=""/>
            </a:pPr>
            <a:r>
              <a:rPr b="0" lang="en-US" sz="1500" spc="-1" strike="noStrike">
                <a:latin typeface="Arial"/>
              </a:rPr>
              <a:t>Small FAB: A smaller floating action button.</a:t>
            </a:r>
            <a:endParaRPr b="0" lang="en-US" sz="1500" spc="-1" strike="noStrike">
              <a:latin typeface="Arial"/>
            </a:endParaRPr>
          </a:p>
          <a:p>
            <a:pPr lvl="1" marL="864000" indent="-324000">
              <a:lnSpc>
                <a:spcPct val="100000"/>
              </a:lnSpc>
              <a:spcBef>
                <a:spcPts val="850"/>
              </a:spcBef>
              <a:buClr>
                <a:srgbClr val="ff6600"/>
              </a:buClr>
              <a:buSzPct val="75000"/>
              <a:buFont typeface="Symbol"/>
              <a:buChar char=""/>
            </a:pPr>
            <a:r>
              <a:rPr b="0" lang="en-US" sz="1500" spc="-1" strike="noStrike">
                <a:latin typeface="Arial"/>
              </a:rPr>
              <a:t>Large FAB: A larger floating action button.</a:t>
            </a:r>
            <a:endParaRPr b="0" lang="en-US" sz="1500" spc="-1" strike="noStrike">
              <a:latin typeface="Arial"/>
            </a:endParaRPr>
          </a:p>
          <a:p>
            <a:pPr lvl="1" marL="864000" indent="-324000">
              <a:lnSpc>
                <a:spcPct val="100000"/>
              </a:lnSpc>
              <a:spcBef>
                <a:spcPts val="850"/>
              </a:spcBef>
              <a:buClr>
                <a:srgbClr val="ff6600"/>
              </a:buClr>
              <a:buSzPct val="75000"/>
              <a:buFont typeface="Symbol"/>
              <a:buChar char=""/>
            </a:pPr>
            <a:r>
              <a:rPr b="0" lang="en-US" sz="1500" spc="-1" strike="noStrike">
                <a:latin typeface="Arial"/>
              </a:rPr>
              <a:t>Extended FAB: A floating action button that c</a:t>
            </a:r>
            <a:r>
              <a:rPr b="0" lang="en-US" sz="1800" spc="-1" strike="noStrike">
                <a:latin typeface="Arial"/>
              </a:rPr>
              <a:t>ontains more than just an icon</a:t>
            </a:r>
            <a:endParaRPr b="0" lang="en-US" sz="1800" spc="-1" strike="noStrike">
              <a:latin typeface="Arial"/>
            </a:endParaRPr>
          </a:p>
        </p:txBody>
      </p:sp>
      <p:pic>
        <p:nvPicPr>
          <p:cNvPr id="298" name="" descr=""/>
          <p:cNvPicPr/>
          <p:nvPr/>
        </p:nvPicPr>
        <p:blipFill>
          <a:blip r:embed="rId1"/>
          <a:stretch/>
        </p:blipFill>
        <p:spPr>
          <a:xfrm>
            <a:off x="5835600" y="2514600"/>
            <a:ext cx="4113000" cy="1177560"/>
          </a:xfrm>
          <a:prstGeom prst="rect">
            <a:avLst/>
          </a:prstGeom>
          <a:ln w="25200">
            <a:noFill/>
          </a:ln>
        </p:spPr>
      </p:pic>
      <p:sp>
        <p:nvSpPr>
          <p:cNvPr id="4" name="PlaceHolder 3"/>
          <p:cNvSpPr>
            <a:spLocks noGrp="1"/>
          </p:cNvSpPr>
          <p:nvPr>
            <p:ph type="sldNum" idx="5"/>
          </p:nvPr>
        </p:nvSpPr>
        <p:spPr/>
        <p:txBody>
          <a:bodyPr/>
          <a:p>
            <a:fld id="{AC5AEEE1-3D73-4479-B98A-58C38C32C631}" type="slidenum">
              <a:t>53</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Floating Action Button – Api Interface</a:t>
            </a:r>
            <a:endParaRPr b="0" lang="en-US" sz="2700" spc="-1" strike="noStrike">
              <a:latin typeface="Arial"/>
            </a:endParaRPr>
          </a:p>
        </p:txBody>
      </p:sp>
      <p:sp>
        <p:nvSpPr>
          <p:cNvPr id="300"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Although there are several composables we can use to create floating action buttons consistent with Material Design, their parameters don't differ greatly. Among the key parameters are the following:</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800" spc="-1" strike="noStrike">
                <a:latin typeface="Arial"/>
              </a:rPr>
              <a:t>onClick: The function called when the user presses the button.</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800" spc="-1" strike="noStrike">
                <a:latin typeface="Arial"/>
              </a:rPr>
              <a:t>containerColor: The color of the button.</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800" spc="-1" strike="noStrike">
                <a:latin typeface="Arial"/>
              </a:rPr>
              <a:t>contentColor: The color of the icon.</a:t>
            </a:r>
            <a:endParaRPr b="0" lang="en-US" sz="1800" spc="-1" strike="noStrike">
              <a:latin typeface="Arial"/>
            </a:endParaRPr>
          </a:p>
        </p:txBody>
      </p:sp>
      <p:pic>
        <p:nvPicPr>
          <p:cNvPr id="301" name="" descr=""/>
          <p:cNvPicPr/>
          <p:nvPr/>
        </p:nvPicPr>
        <p:blipFill>
          <a:blip r:embed="rId1"/>
          <a:stretch/>
        </p:blipFill>
        <p:spPr>
          <a:xfrm>
            <a:off x="3002760" y="3429000"/>
            <a:ext cx="4311720" cy="1545840"/>
          </a:xfrm>
          <a:prstGeom prst="rect">
            <a:avLst/>
          </a:prstGeom>
          <a:ln w="25200">
            <a:noFill/>
          </a:ln>
        </p:spPr>
      </p:pic>
      <p:sp>
        <p:nvSpPr>
          <p:cNvPr id="4" name="PlaceHolder 3"/>
          <p:cNvSpPr>
            <a:spLocks noGrp="1"/>
          </p:cNvSpPr>
          <p:nvPr>
            <p:ph type="sldNum" idx="5"/>
          </p:nvPr>
        </p:nvSpPr>
        <p:spPr/>
        <p:txBody>
          <a:bodyPr/>
          <a:p>
            <a:fld id="{1CC2D70A-6986-4180-BBED-0D32911A128C}" type="slidenum">
              <a:t>54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Card</a:t>
            </a:r>
            <a:endParaRPr b="0" lang="en-US" sz="2700" spc="-1" strike="noStrike">
              <a:latin typeface="Arial"/>
            </a:endParaRPr>
          </a:p>
        </p:txBody>
      </p:sp>
      <p:sp>
        <p:nvSpPr>
          <p:cNvPr id="303"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The Card composable acts as a Material Design container for your UI. Cards typically present a single coherent piece of content. The following are some examples of where you might use a card:</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A product in a shopping app.</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A news story in a news app.</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0" lang="en-US" sz="1600" spc="-1" strike="noStrike">
                <a:latin typeface="Arial"/>
              </a:rPr>
              <a:t>A message in a communications app.</a:t>
            </a:r>
            <a:endParaRPr b="0" lang="en-US" sz="1600" spc="-1" strike="noStrike">
              <a:latin typeface="Arial"/>
            </a:endParaRPr>
          </a:p>
        </p:txBody>
      </p:sp>
      <p:pic>
        <p:nvPicPr>
          <p:cNvPr id="304" name="" descr=""/>
          <p:cNvPicPr/>
          <p:nvPr/>
        </p:nvPicPr>
        <p:blipFill>
          <a:blip r:embed="rId1"/>
          <a:stretch/>
        </p:blipFill>
        <p:spPr>
          <a:xfrm>
            <a:off x="2057400" y="3341880"/>
            <a:ext cx="5758920" cy="1686600"/>
          </a:xfrm>
          <a:prstGeom prst="rect">
            <a:avLst/>
          </a:prstGeom>
          <a:ln w="25200">
            <a:noFill/>
          </a:ln>
        </p:spPr>
      </p:pic>
      <p:sp>
        <p:nvSpPr>
          <p:cNvPr id="4" name="PlaceHolder 3"/>
          <p:cNvSpPr>
            <a:spLocks noGrp="1"/>
          </p:cNvSpPr>
          <p:nvPr>
            <p:ph type="sldNum" idx="5"/>
          </p:nvPr>
        </p:nvSpPr>
        <p:spPr/>
        <p:txBody>
          <a:bodyPr/>
          <a:p>
            <a:fld id="{271B15C0-A801-428D-A8F1-0C08F05142A3}" type="slidenum">
              <a:t>55</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Card - Continued</a:t>
            </a:r>
            <a:endParaRPr b="0" lang="en-US" sz="2700" spc="-1" strike="noStrike">
              <a:latin typeface="Arial"/>
            </a:endParaRPr>
          </a:p>
        </p:txBody>
      </p:sp>
      <p:sp>
        <p:nvSpPr>
          <p:cNvPr id="306"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600" spc="-1" strike="noStrike">
                <a:latin typeface="Arial"/>
              </a:rPr>
              <a:t>Some key parameters to note are the following:</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1" lang="en-US" sz="1600" spc="-1" strike="noStrike">
                <a:latin typeface="Arial"/>
              </a:rPr>
              <a:t>elevation</a:t>
            </a:r>
            <a:r>
              <a:rPr b="0" lang="en-US" sz="1600" spc="-1" strike="noStrike">
                <a:latin typeface="Arial"/>
              </a:rPr>
              <a:t>: Adds a shadow to the component that makes it appear elevated above the background.</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1" lang="en-US" sz="1600" spc="-1" strike="noStrike">
                <a:latin typeface="Arial"/>
              </a:rPr>
              <a:t>colors</a:t>
            </a:r>
            <a:r>
              <a:rPr b="0" lang="en-US" sz="1600" spc="-1" strike="noStrike">
                <a:latin typeface="Arial"/>
              </a:rPr>
              <a:t>: Uses the CardColors type to set the default color of both the container and any children.</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1" lang="en-US" sz="1600" spc="-1" strike="noStrike">
                <a:latin typeface="Arial"/>
              </a:rPr>
              <a:t>enabled</a:t>
            </a:r>
            <a:r>
              <a:rPr b="0" lang="en-US" sz="1600" spc="-1" strike="noStrike">
                <a:latin typeface="Arial"/>
              </a:rPr>
              <a:t>: If you pass false for this parameter, the card appears as disabled and does not respond to user input.</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1" lang="en-US" sz="1600" spc="-1" strike="noStrike">
                <a:latin typeface="Arial"/>
              </a:rPr>
              <a:t>onClick</a:t>
            </a:r>
            <a:r>
              <a:rPr b="0" lang="en-US" sz="1600" spc="-1" strike="noStrike">
                <a:latin typeface="Arial"/>
              </a:rPr>
              <a:t>: Ordinarily, a Card does not accept click events. As such, the primary overload you would like to note is that which defines an onClick parameter. You should use this overload if you would like your implementation of Card to respond to presses from the user.</a:t>
            </a:r>
            <a:endParaRPr b="0" lang="en-US" sz="1600" spc="-1" strike="noStrike">
              <a:latin typeface="Arial"/>
            </a:endParaRPr>
          </a:p>
        </p:txBody>
      </p:sp>
      <p:pic>
        <p:nvPicPr>
          <p:cNvPr id="307" name="" descr=""/>
          <p:cNvPicPr/>
          <p:nvPr/>
        </p:nvPicPr>
        <p:blipFill>
          <a:blip r:embed="rId1"/>
          <a:stretch/>
        </p:blipFill>
        <p:spPr>
          <a:xfrm>
            <a:off x="3101760" y="4114800"/>
            <a:ext cx="4212720" cy="1195200"/>
          </a:xfrm>
          <a:prstGeom prst="rect">
            <a:avLst/>
          </a:prstGeom>
          <a:ln w="25200">
            <a:noFill/>
          </a:ln>
        </p:spPr>
      </p:pic>
      <p:sp>
        <p:nvSpPr>
          <p:cNvPr id="4" name="PlaceHolder 3"/>
          <p:cNvSpPr>
            <a:spLocks noGrp="1"/>
          </p:cNvSpPr>
          <p:nvPr>
            <p:ph type="sldNum" idx="5"/>
          </p:nvPr>
        </p:nvSpPr>
        <p:spPr/>
        <p:txBody>
          <a:bodyPr/>
          <a:p>
            <a:fld id="{183263A0-351C-443F-A62D-A5E598055714}" type="slidenum">
              <a:t>56</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Card – Filled Example</a:t>
            </a:r>
            <a:endParaRPr b="0" lang="en-US" sz="2700" spc="-1" strike="noStrike">
              <a:latin typeface="Arial"/>
            </a:endParaRPr>
          </a:p>
        </p:txBody>
      </p:sp>
      <p:pic>
        <p:nvPicPr>
          <p:cNvPr id="309" name="" descr=""/>
          <p:cNvPicPr/>
          <p:nvPr/>
        </p:nvPicPr>
        <p:blipFill>
          <a:blip r:embed="rId1"/>
          <a:stretch/>
        </p:blipFill>
        <p:spPr>
          <a:xfrm>
            <a:off x="457200" y="1692000"/>
            <a:ext cx="5234040" cy="3107880"/>
          </a:xfrm>
          <a:prstGeom prst="rect">
            <a:avLst/>
          </a:prstGeom>
          <a:ln w="25200">
            <a:noFill/>
          </a:ln>
        </p:spPr>
      </p:pic>
      <p:pic>
        <p:nvPicPr>
          <p:cNvPr id="310" name="" descr=""/>
          <p:cNvPicPr/>
          <p:nvPr/>
        </p:nvPicPr>
        <p:blipFill>
          <a:blip r:embed="rId2"/>
          <a:stretch/>
        </p:blipFill>
        <p:spPr>
          <a:xfrm>
            <a:off x="5943600" y="2141640"/>
            <a:ext cx="4037400" cy="1743840"/>
          </a:xfrm>
          <a:prstGeom prst="rect">
            <a:avLst/>
          </a:prstGeom>
          <a:ln w="25200">
            <a:noFill/>
          </a:ln>
        </p:spPr>
      </p:pic>
      <p:sp>
        <p:nvSpPr>
          <p:cNvPr id="3" name="PlaceHolder 2"/>
          <p:cNvSpPr>
            <a:spLocks noGrp="1"/>
          </p:cNvSpPr>
          <p:nvPr>
            <p:ph type="sldNum" idx="5"/>
          </p:nvPr>
        </p:nvSpPr>
        <p:spPr/>
        <p:txBody>
          <a:bodyPr/>
          <a:p>
            <a:fld id="{88CA1AD0-170C-489E-BA37-6F4439B4CE41}" type="slidenum">
              <a:t>57</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Card - Elevated</a:t>
            </a:r>
            <a:endParaRPr b="0" lang="en-US" sz="2700" spc="-1" strike="noStrike">
              <a:latin typeface="Arial"/>
            </a:endParaRPr>
          </a:p>
        </p:txBody>
      </p:sp>
      <p:pic>
        <p:nvPicPr>
          <p:cNvPr id="312" name="" descr=""/>
          <p:cNvPicPr/>
          <p:nvPr/>
        </p:nvPicPr>
        <p:blipFill>
          <a:blip r:embed="rId1"/>
          <a:stretch/>
        </p:blipFill>
        <p:spPr>
          <a:xfrm>
            <a:off x="251640" y="1600200"/>
            <a:ext cx="5234040" cy="3107880"/>
          </a:xfrm>
          <a:prstGeom prst="rect">
            <a:avLst/>
          </a:prstGeom>
          <a:ln w="25200">
            <a:noFill/>
          </a:ln>
        </p:spPr>
      </p:pic>
      <p:pic>
        <p:nvPicPr>
          <p:cNvPr id="313" name="" descr=""/>
          <p:cNvPicPr/>
          <p:nvPr/>
        </p:nvPicPr>
        <p:blipFill>
          <a:blip r:embed="rId2"/>
          <a:stretch/>
        </p:blipFill>
        <p:spPr>
          <a:xfrm>
            <a:off x="5715000" y="1955880"/>
            <a:ext cx="4068000" cy="1759320"/>
          </a:xfrm>
          <a:prstGeom prst="rect">
            <a:avLst/>
          </a:prstGeom>
          <a:ln w="25200">
            <a:noFill/>
          </a:ln>
        </p:spPr>
      </p:pic>
      <p:sp>
        <p:nvSpPr>
          <p:cNvPr id="3" name="PlaceHolder 2"/>
          <p:cNvSpPr>
            <a:spLocks noGrp="1"/>
          </p:cNvSpPr>
          <p:nvPr>
            <p:ph type="sldNum" idx="5"/>
          </p:nvPr>
        </p:nvSpPr>
        <p:spPr/>
        <p:txBody>
          <a:bodyPr/>
          <a:p>
            <a:fld id="{D8AC831E-F9B2-4BA1-83A9-5EA10DAA7A4C}" type="slidenum">
              <a:t>58</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Chip</a:t>
            </a:r>
            <a:endParaRPr b="0" lang="en-US" sz="2700" spc="-1" strike="noStrike">
              <a:latin typeface="Arial"/>
            </a:endParaRPr>
          </a:p>
        </p:txBody>
      </p:sp>
      <p:sp>
        <p:nvSpPr>
          <p:cNvPr id="315"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600" spc="-1" strike="noStrike">
                <a:latin typeface="Arial"/>
              </a:rPr>
              <a:t>The Chip component is a compact, interactive UI element. It represents complex entities like a contact or tag, often with an icon and label. It can be checkable, dismissible, or clickable.</a:t>
            </a:r>
            <a:endParaRPr b="0" lang="en-US" sz="16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1600" spc="-1" strike="noStrike">
                <a:latin typeface="Arial"/>
              </a:rPr>
              <a:t>The four types of chips and where you might use them are as follows:</a:t>
            </a:r>
            <a:endParaRPr b="0" lang="en-US" sz="1600" spc="-1" strike="noStrike">
              <a:latin typeface="Arial"/>
            </a:endParaRPr>
          </a:p>
          <a:p>
            <a:pPr lvl="1" marL="864000" indent="-324000">
              <a:lnSpc>
                <a:spcPct val="100000"/>
              </a:lnSpc>
              <a:spcBef>
                <a:spcPts val="850"/>
              </a:spcBef>
              <a:buClr>
                <a:srgbClr val="ff6600"/>
              </a:buClr>
              <a:buSzPct val="75000"/>
              <a:buFont typeface="Symbol"/>
              <a:buChar char=""/>
            </a:pPr>
            <a:r>
              <a:rPr b="1" lang="en-US" sz="1400" spc="-1" strike="noStrike">
                <a:latin typeface="Arial"/>
              </a:rPr>
              <a:t>Assist</a:t>
            </a:r>
            <a:r>
              <a:rPr b="0" lang="en-US" sz="1400" spc="-1" strike="noStrike">
                <a:latin typeface="Arial"/>
              </a:rPr>
              <a:t>: Guides the user during a task. Often appears as a temporary UI element in response to user input.</a:t>
            </a:r>
            <a:endParaRPr b="0" lang="en-US" sz="1400" spc="-1" strike="noStrike">
              <a:latin typeface="Arial"/>
            </a:endParaRPr>
          </a:p>
          <a:p>
            <a:pPr lvl="1" marL="864000" indent="-324000">
              <a:lnSpc>
                <a:spcPct val="100000"/>
              </a:lnSpc>
              <a:spcBef>
                <a:spcPts val="850"/>
              </a:spcBef>
              <a:buClr>
                <a:srgbClr val="ff6600"/>
              </a:buClr>
              <a:buSzPct val="75000"/>
              <a:buFont typeface="Symbol"/>
              <a:buChar char=""/>
            </a:pPr>
            <a:r>
              <a:rPr b="1" lang="en-US" sz="1400" spc="-1" strike="noStrike">
                <a:latin typeface="Arial"/>
              </a:rPr>
              <a:t>Filter</a:t>
            </a:r>
            <a:r>
              <a:rPr b="0" lang="en-US" sz="1400" spc="-1" strike="noStrike">
                <a:latin typeface="Arial"/>
              </a:rPr>
              <a:t>: Allows users to refine content from a set of options. They can be selected or deselected, and may include a checkmark icon when selected.</a:t>
            </a:r>
            <a:endParaRPr b="0" lang="en-US" sz="1400" spc="-1" strike="noStrike">
              <a:latin typeface="Arial"/>
            </a:endParaRPr>
          </a:p>
          <a:p>
            <a:pPr lvl="1" marL="864000" indent="-324000">
              <a:lnSpc>
                <a:spcPct val="100000"/>
              </a:lnSpc>
              <a:spcBef>
                <a:spcPts val="850"/>
              </a:spcBef>
              <a:buClr>
                <a:srgbClr val="ff6600"/>
              </a:buClr>
              <a:buSzPct val="75000"/>
              <a:buFont typeface="Symbol"/>
              <a:buChar char=""/>
            </a:pPr>
            <a:r>
              <a:rPr b="1" lang="en-US" sz="1400" spc="-1" strike="noStrike">
                <a:latin typeface="Arial"/>
              </a:rPr>
              <a:t>Input</a:t>
            </a:r>
            <a:r>
              <a:rPr b="0" lang="en-US" sz="1400" spc="-1" strike="noStrike">
                <a:latin typeface="Arial"/>
              </a:rPr>
              <a:t>: Represents user-provided information, such as selections in a menu. They can contain an icon and text, and provide an 'X' for removal.</a:t>
            </a:r>
            <a:endParaRPr b="0" lang="en-US" sz="1400" spc="-1" strike="noStrike">
              <a:latin typeface="Arial"/>
            </a:endParaRPr>
          </a:p>
          <a:p>
            <a:pPr lvl="1" marL="864000" indent="-324000">
              <a:lnSpc>
                <a:spcPct val="100000"/>
              </a:lnSpc>
              <a:spcBef>
                <a:spcPts val="850"/>
              </a:spcBef>
              <a:buClr>
                <a:srgbClr val="ff6600"/>
              </a:buClr>
              <a:buSzPct val="75000"/>
              <a:buFont typeface="Symbol"/>
              <a:buChar char=""/>
            </a:pPr>
            <a:r>
              <a:rPr b="1" lang="en-US" sz="1400" spc="-1" strike="noStrike">
                <a:latin typeface="Arial"/>
              </a:rPr>
              <a:t>Suggestion</a:t>
            </a:r>
            <a:r>
              <a:rPr b="0" lang="en-US" sz="1400" spc="-1" strike="noStrike">
                <a:latin typeface="Arial"/>
              </a:rPr>
              <a:t>: Provides recommendations to the user based on their recent activity or input. Typically appear beneath an input field to prompt user actions.</a:t>
            </a:r>
            <a:endParaRPr b="0" lang="en-US" sz="1400" spc="-1" strike="noStrike">
              <a:latin typeface="Arial"/>
            </a:endParaRPr>
          </a:p>
        </p:txBody>
      </p:sp>
      <p:pic>
        <p:nvPicPr>
          <p:cNvPr id="316" name="" descr=""/>
          <p:cNvPicPr/>
          <p:nvPr/>
        </p:nvPicPr>
        <p:blipFill>
          <a:blip r:embed="rId1"/>
          <a:stretch/>
        </p:blipFill>
        <p:spPr>
          <a:xfrm>
            <a:off x="2971800" y="4282920"/>
            <a:ext cx="4532760" cy="974160"/>
          </a:xfrm>
          <a:prstGeom prst="rect">
            <a:avLst/>
          </a:prstGeom>
          <a:ln w="25200">
            <a:noFill/>
          </a:ln>
        </p:spPr>
      </p:pic>
      <p:sp>
        <p:nvSpPr>
          <p:cNvPr id="4" name="PlaceHolder 3"/>
          <p:cNvSpPr>
            <a:spLocks noGrp="1"/>
          </p:cNvSpPr>
          <p:nvPr>
            <p:ph type="sldNum" idx="5"/>
          </p:nvPr>
        </p:nvSpPr>
        <p:spPr/>
        <p:txBody>
          <a:bodyPr/>
          <a:p>
            <a:fld id="{592776E9-92B9-4D93-9302-B6F59D75D5E4}" type="slidenum">
              <a:t>59</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1. Composition</a:t>
            </a:r>
            <a:endParaRPr b="0" lang="en-US" sz="2700" spc="-1" strike="noStrike">
              <a:latin typeface="Arial"/>
            </a:endParaRPr>
          </a:p>
        </p:txBody>
      </p:sp>
      <p:sp>
        <p:nvSpPr>
          <p:cNvPr id="148" name="PlaceHolder 2"/>
          <p:cNvSpPr>
            <a:spLocks noGrp="1"/>
          </p:cNvSpPr>
          <p:nvPr>
            <p:ph/>
          </p:nvPr>
        </p:nvSpPr>
        <p:spPr>
          <a:xfrm>
            <a:off x="540000" y="9144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In the composition phase, the Compose runtime executes composable functions and outputs a tree structure that represents your UI. This UI tree consists of layout nodes that contain all the information needed for the next phases.</a:t>
            </a:r>
            <a:endParaRPr b="0" lang="en-US" sz="2400" spc="-1" strike="noStrike">
              <a:latin typeface="Arial"/>
            </a:endParaRPr>
          </a:p>
        </p:txBody>
      </p:sp>
      <p:pic>
        <p:nvPicPr>
          <p:cNvPr id="149" name="" descr=""/>
          <p:cNvPicPr/>
          <p:nvPr/>
        </p:nvPicPr>
        <p:blipFill>
          <a:blip r:embed="rId1"/>
          <a:stretch/>
        </p:blipFill>
        <p:spPr>
          <a:xfrm>
            <a:off x="2286000" y="2286000"/>
            <a:ext cx="5754240" cy="2853720"/>
          </a:xfrm>
          <a:prstGeom prst="rect">
            <a:avLst/>
          </a:prstGeom>
          <a:ln w="25200">
            <a:noFill/>
          </a:ln>
        </p:spPr>
      </p:pic>
      <p:sp>
        <p:nvSpPr>
          <p:cNvPr id="4" name="PlaceHolder 3"/>
          <p:cNvSpPr>
            <a:spLocks noGrp="1"/>
          </p:cNvSpPr>
          <p:nvPr>
            <p:ph type="sldNum" idx="5"/>
          </p:nvPr>
        </p:nvSpPr>
        <p:spPr/>
        <p:txBody>
          <a:bodyPr/>
          <a:p>
            <a:fld id="{BBF5A8E7-FA6B-4A7E-B1C4-05E127245479}" type="slidenum">
              <a:t>6</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Chip – Api Interface</a:t>
            </a:r>
            <a:endParaRPr b="0" lang="en-US" sz="2700" spc="-1" strike="noStrike">
              <a:latin typeface="Arial"/>
            </a:endParaRPr>
          </a:p>
        </p:txBody>
      </p:sp>
      <p:sp>
        <p:nvSpPr>
          <p:cNvPr id="318"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There are four composables that correspond to the four types of chips. The following sections outline these composables and their differences in detail. However, they share the following parameters:</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400" spc="-1" strike="noStrike">
                <a:latin typeface="Arial"/>
              </a:rPr>
              <a:t>label: The string that appears on the chip.</a:t>
            </a:r>
            <a:endParaRPr b="0" lang="en-US" sz="1400" spc="-1" strike="noStrike">
              <a:latin typeface="Arial"/>
            </a:endParaRPr>
          </a:p>
          <a:p>
            <a:pPr lvl="1" marL="864000" indent="-324000">
              <a:lnSpc>
                <a:spcPct val="100000"/>
              </a:lnSpc>
              <a:spcBef>
                <a:spcPts val="850"/>
              </a:spcBef>
              <a:buClr>
                <a:srgbClr val="ff6600"/>
              </a:buClr>
              <a:buSzPct val="75000"/>
              <a:buFont typeface="Symbol"/>
              <a:buChar char=""/>
            </a:pPr>
            <a:r>
              <a:rPr b="0" lang="en-US" sz="1400" spc="-1" strike="noStrike">
                <a:latin typeface="Arial"/>
              </a:rPr>
              <a:t>icon: The icon displayed at the start of the chip. Some of the specific composables have a separate leadingIcon and trailingIcon parameter.</a:t>
            </a:r>
            <a:endParaRPr b="0" lang="en-US" sz="1400" spc="-1" strike="noStrike">
              <a:latin typeface="Arial"/>
            </a:endParaRPr>
          </a:p>
          <a:p>
            <a:pPr lvl="1" marL="864000" indent="-324000">
              <a:lnSpc>
                <a:spcPct val="100000"/>
              </a:lnSpc>
              <a:spcBef>
                <a:spcPts val="850"/>
              </a:spcBef>
              <a:buClr>
                <a:srgbClr val="ff6600"/>
              </a:buClr>
              <a:buSzPct val="75000"/>
              <a:buFont typeface="Symbol"/>
              <a:buChar char=""/>
            </a:pPr>
            <a:r>
              <a:rPr b="0" lang="en-US" sz="1400" spc="-1" strike="noStrike">
                <a:latin typeface="Arial"/>
              </a:rPr>
              <a:t>onClick: The lambda that the chip calls when the user presses it.</a:t>
            </a:r>
            <a:endParaRPr b="0" lang="en-US" sz="1400" spc="-1" strike="noStrike">
              <a:latin typeface="Arial"/>
            </a:endParaRPr>
          </a:p>
        </p:txBody>
      </p:sp>
      <p:pic>
        <p:nvPicPr>
          <p:cNvPr id="319" name="" descr=""/>
          <p:cNvPicPr/>
          <p:nvPr/>
        </p:nvPicPr>
        <p:blipFill>
          <a:blip r:embed="rId1"/>
          <a:stretch/>
        </p:blipFill>
        <p:spPr>
          <a:xfrm>
            <a:off x="1120320" y="3251880"/>
            <a:ext cx="4365360" cy="2417400"/>
          </a:xfrm>
          <a:prstGeom prst="rect">
            <a:avLst/>
          </a:prstGeom>
          <a:ln w="25200">
            <a:noFill/>
          </a:ln>
        </p:spPr>
      </p:pic>
      <p:pic>
        <p:nvPicPr>
          <p:cNvPr id="320" name="" descr=""/>
          <p:cNvPicPr/>
          <p:nvPr/>
        </p:nvPicPr>
        <p:blipFill>
          <a:blip r:embed="rId2"/>
          <a:stretch/>
        </p:blipFill>
        <p:spPr>
          <a:xfrm>
            <a:off x="6172200" y="4221720"/>
            <a:ext cx="1659960" cy="578160"/>
          </a:xfrm>
          <a:prstGeom prst="rect">
            <a:avLst/>
          </a:prstGeom>
          <a:ln w="25200">
            <a:noFill/>
          </a:ln>
        </p:spPr>
      </p:pic>
      <p:sp>
        <p:nvSpPr>
          <p:cNvPr id="4" name="PlaceHolder 3"/>
          <p:cNvSpPr>
            <a:spLocks noGrp="1"/>
          </p:cNvSpPr>
          <p:nvPr>
            <p:ph type="sldNum" idx="5"/>
          </p:nvPr>
        </p:nvSpPr>
        <p:spPr/>
        <p:txBody>
          <a:bodyPr/>
          <a:p>
            <a:fld id="{112A8962-7B56-4B0A-BB48-A1CD0CCAEE35}" type="slidenum">
              <a:t>60</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Canvas</a:t>
            </a:r>
            <a:endParaRPr b="0" lang="en-US" sz="2700" spc="-1" strike="noStrike">
              <a:latin typeface="Arial"/>
            </a:endParaRPr>
          </a:p>
        </p:txBody>
      </p:sp>
      <p:pic>
        <p:nvPicPr>
          <p:cNvPr id="322" name="" descr=""/>
          <p:cNvPicPr/>
          <p:nvPr/>
        </p:nvPicPr>
        <p:blipFill>
          <a:blip r:embed="rId1"/>
          <a:stretch/>
        </p:blipFill>
        <p:spPr>
          <a:xfrm>
            <a:off x="8229600" y="2514600"/>
            <a:ext cx="1236600" cy="2664000"/>
          </a:xfrm>
          <a:prstGeom prst="rect">
            <a:avLst/>
          </a:prstGeom>
          <a:ln w="0">
            <a:noFill/>
          </a:ln>
        </p:spPr>
      </p:pic>
      <p:pic>
        <p:nvPicPr>
          <p:cNvPr id="323" name="" descr=""/>
          <p:cNvPicPr/>
          <p:nvPr/>
        </p:nvPicPr>
        <p:blipFill>
          <a:blip r:embed="rId2"/>
          <a:stretch/>
        </p:blipFill>
        <p:spPr>
          <a:xfrm>
            <a:off x="457200" y="1828800"/>
            <a:ext cx="5649480" cy="1600200"/>
          </a:xfrm>
          <a:prstGeom prst="rect">
            <a:avLst/>
          </a:prstGeom>
          <a:ln w="0">
            <a:noFill/>
          </a:ln>
        </p:spPr>
      </p:pic>
      <p:pic>
        <p:nvPicPr>
          <p:cNvPr id="324" name="" descr=""/>
          <p:cNvPicPr/>
          <p:nvPr/>
        </p:nvPicPr>
        <p:blipFill>
          <a:blip r:embed="rId3"/>
          <a:stretch/>
        </p:blipFill>
        <p:spPr>
          <a:xfrm>
            <a:off x="510840" y="3520800"/>
            <a:ext cx="4518360" cy="1279800"/>
          </a:xfrm>
          <a:prstGeom prst="rect">
            <a:avLst/>
          </a:prstGeom>
          <a:ln w="0">
            <a:noFill/>
          </a:ln>
        </p:spPr>
      </p:pic>
      <p:pic>
        <p:nvPicPr>
          <p:cNvPr id="325" name="" descr=""/>
          <p:cNvPicPr/>
          <p:nvPr/>
        </p:nvPicPr>
        <p:blipFill>
          <a:blip r:embed="rId4"/>
          <a:stretch/>
        </p:blipFill>
        <p:spPr>
          <a:xfrm>
            <a:off x="6374880" y="457200"/>
            <a:ext cx="1465200" cy="3156480"/>
          </a:xfrm>
          <a:prstGeom prst="rect">
            <a:avLst/>
          </a:prstGeom>
          <a:ln w="0">
            <a:noFill/>
          </a:ln>
        </p:spPr>
      </p:pic>
      <p:sp>
        <p:nvSpPr>
          <p:cNvPr id="3" name="PlaceHolder 2"/>
          <p:cNvSpPr>
            <a:spLocks noGrp="1"/>
          </p:cNvSpPr>
          <p:nvPr>
            <p:ph type="sldNum" idx="5"/>
          </p:nvPr>
        </p:nvSpPr>
        <p:spPr/>
        <p:txBody>
          <a:bodyPr/>
          <a:p>
            <a:fld id="{EF79250B-0F8A-4363-A3F9-953D41AA6E09}" type="slidenum">
              <a:t>61</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Task - 3</a:t>
            </a:r>
            <a:endParaRPr b="0" lang="en-US" sz="2700" spc="-1" strike="noStrike">
              <a:latin typeface="Arial"/>
            </a:endParaRPr>
          </a:p>
        </p:txBody>
      </p:sp>
      <p:pic>
        <p:nvPicPr>
          <p:cNvPr id="327" name="" descr=""/>
          <p:cNvPicPr/>
          <p:nvPr/>
        </p:nvPicPr>
        <p:blipFill>
          <a:blip r:embed="rId1"/>
          <a:stretch/>
        </p:blipFill>
        <p:spPr>
          <a:xfrm>
            <a:off x="2971800" y="1043280"/>
            <a:ext cx="3942720" cy="4443120"/>
          </a:xfrm>
          <a:prstGeom prst="rect">
            <a:avLst/>
          </a:prstGeom>
          <a:ln w="0">
            <a:noFill/>
          </a:ln>
        </p:spPr>
      </p:pic>
      <p:sp>
        <p:nvSpPr>
          <p:cNvPr id="3" name="PlaceHolder 2"/>
          <p:cNvSpPr>
            <a:spLocks noGrp="1"/>
          </p:cNvSpPr>
          <p:nvPr>
            <p:ph type="sldNum" idx="5"/>
          </p:nvPr>
        </p:nvSpPr>
        <p:spPr/>
        <p:txBody>
          <a:bodyPr/>
          <a:p>
            <a:fld id="{63653690-3143-479F-ABE5-C551F4B42236}" type="slidenum">
              <a:t>62</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Dialogs</a:t>
            </a:r>
            <a:endParaRPr b="0" lang="en-US" sz="2700" spc="-1" strike="noStrike">
              <a:latin typeface="Arial"/>
            </a:endParaRPr>
          </a:p>
        </p:txBody>
      </p:sp>
      <p:sp>
        <p:nvSpPr>
          <p:cNvPr id="329"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1800" spc="-1" strike="noStrike">
                <a:latin typeface="Arial"/>
              </a:rPr>
              <a:t>The Dialog component displays pop up messages or requests user input on a layer above the main app content. It creates an interruptive UI experience to capture user attention.</a:t>
            </a:r>
            <a:endParaRPr b="0" lang="en-US" sz="1800" spc="-1" strike="noStrike">
              <a:latin typeface="Arial"/>
            </a:endParaRPr>
          </a:p>
          <a:p>
            <a:pPr marL="432000" indent="-324000">
              <a:lnSpc>
                <a:spcPct val="100000"/>
              </a:lnSpc>
              <a:spcBef>
                <a:spcPts val="1057"/>
              </a:spcBef>
              <a:buClr>
                <a:srgbClr val="ff6600"/>
              </a:buClr>
              <a:buSzPct val="45000"/>
              <a:buFont typeface="Wingdings" charset="2"/>
              <a:buChar char=""/>
            </a:pPr>
            <a:r>
              <a:rPr b="0" lang="en-US" sz="1800" spc="-1" strike="noStrike">
                <a:latin typeface="Arial"/>
              </a:rPr>
              <a:t>Among the use cases for a dialog are the following:</a:t>
            </a:r>
            <a:endParaRPr b="0" lang="en-US" sz="1800" spc="-1" strike="noStrike">
              <a:latin typeface="Arial"/>
            </a:endParaRPr>
          </a:p>
          <a:p>
            <a:pPr lvl="1" marL="864000" indent="-324000">
              <a:lnSpc>
                <a:spcPct val="100000"/>
              </a:lnSpc>
              <a:spcBef>
                <a:spcPts val="850"/>
              </a:spcBef>
              <a:buClr>
                <a:srgbClr val="ff6600"/>
              </a:buClr>
              <a:buSzPct val="75000"/>
              <a:buFont typeface="Symbol"/>
              <a:buChar char=""/>
            </a:pPr>
            <a:r>
              <a:rPr b="0" lang="en-US" sz="1500" spc="-1" strike="noStrike">
                <a:latin typeface="Arial"/>
              </a:rPr>
              <a:t>Confirming user action, such as when deleting a file.</a:t>
            </a:r>
            <a:endParaRPr b="0" lang="en-US" sz="1500" spc="-1" strike="noStrike">
              <a:latin typeface="Arial"/>
            </a:endParaRPr>
          </a:p>
          <a:p>
            <a:pPr lvl="1" marL="864000" indent="-324000">
              <a:lnSpc>
                <a:spcPct val="100000"/>
              </a:lnSpc>
              <a:spcBef>
                <a:spcPts val="850"/>
              </a:spcBef>
              <a:buClr>
                <a:srgbClr val="ff6600"/>
              </a:buClr>
              <a:buSzPct val="75000"/>
              <a:buFont typeface="Symbol"/>
              <a:buChar char=""/>
            </a:pPr>
            <a:r>
              <a:rPr b="0" lang="en-US" sz="1500" spc="-1" strike="noStrike">
                <a:latin typeface="Arial"/>
              </a:rPr>
              <a:t>Requesting user input, such as in a to-do list app.</a:t>
            </a:r>
            <a:endParaRPr b="0" lang="en-US" sz="1500" spc="-1" strike="noStrike">
              <a:latin typeface="Arial"/>
            </a:endParaRPr>
          </a:p>
          <a:p>
            <a:pPr lvl="1" marL="864000" indent="-324000">
              <a:lnSpc>
                <a:spcPct val="100000"/>
              </a:lnSpc>
              <a:spcBef>
                <a:spcPts val="850"/>
              </a:spcBef>
              <a:buClr>
                <a:srgbClr val="ff6600"/>
              </a:buClr>
              <a:buSzPct val="75000"/>
              <a:buFont typeface="Symbol"/>
              <a:buChar char=""/>
            </a:pPr>
            <a:r>
              <a:rPr b="0" lang="en-US" sz="1500" spc="-1" strike="noStrike">
                <a:latin typeface="Arial"/>
              </a:rPr>
              <a:t>Presenting a list of options for user selection, like choosing a country in a profile setup.</a:t>
            </a:r>
            <a:endParaRPr b="0" lang="en-US" sz="1500" spc="-1" strike="noStrike">
              <a:latin typeface="Arial"/>
            </a:endParaRPr>
          </a:p>
        </p:txBody>
      </p:sp>
      <p:pic>
        <p:nvPicPr>
          <p:cNvPr id="330" name="" descr=""/>
          <p:cNvPicPr/>
          <p:nvPr/>
        </p:nvPicPr>
        <p:blipFill>
          <a:blip r:embed="rId1"/>
          <a:srcRect l="30127" t="10937" r="33103" b="15271"/>
          <a:stretch/>
        </p:blipFill>
        <p:spPr>
          <a:xfrm>
            <a:off x="3429000" y="3429000"/>
            <a:ext cx="2285280" cy="1790280"/>
          </a:xfrm>
          <a:prstGeom prst="rect">
            <a:avLst/>
          </a:prstGeom>
          <a:ln w="25200">
            <a:noFill/>
          </a:ln>
        </p:spPr>
      </p:pic>
      <p:sp>
        <p:nvSpPr>
          <p:cNvPr id="4" name="PlaceHolder 3"/>
          <p:cNvSpPr>
            <a:spLocks noGrp="1"/>
          </p:cNvSpPr>
          <p:nvPr>
            <p:ph type="sldNum" idx="5"/>
          </p:nvPr>
        </p:nvSpPr>
        <p:spPr/>
        <p:txBody>
          <a:bodyPr/>
          <a:p>
            <a:fld id="{250D91FC-8B51-48C0-966F-A4A1EA7D9D33}" type="slidenum">
              <a:t>63</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Alert dialog</a:t>
            </a:r>
            <a:endParaRPr b="0" lang="en-US" sz="4400" spc="-1" strike="noStrike">
              <a:latin typeface="Arial"/>
            </a:endParaRPr>
          </a:p>
        </p:txBody>
      </p:sp>
      <p:sp>
        <p:nvSpPr>
          <p:cNvPr id="332" name=""/>
          <p:cNvSpPr/>
          <p:nvPr/>
        </p:nvSpPr>
        <p:spPr>
          <a:xfrm>
            <a:off x="228600" y="914400"/>
            <a:ext cx="9372240" cy="4289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latin typeface="Arial"/>
              </a:rPr>
              <a:t>The </a:t>
            </a:r>
            <a:r>
              <a:rPr b="0" lang="en-US" sz="1500" spc="-1" strike="noStrike" u="sng">
                <a:solidFill>
                  <a:srgbClr val="0000ff"/>
                </a:solidFill>
                <a:uFillTx/>
                <a:latin typeface="Arial"/>
                <a:hlinkClick r:id="rId1"/>
              </a:rPr>
              <a:t>AlertDialog</a:t>
            </a:r>
            <a:r>
              <a:rPr b="0" lang="en-US" sz="1500" spc="-1" strike="noStrike">
                <a:latin typeface="Arial"/>
              </a:rPr>
              <a:t> composable provides a convenient API for creating a Material Design themed dialog. AlertDialog has specific parameters for handling particular elements of the dialog. Among them are the following:</a:t>
            </a:r>
            <a:endParaRPr b="0" lang="en-US" sz="15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500" spc="-1" strike="noStrike">
                <a:latin typeface="Arial"/>
              </a:rPr>
              <a:t>title: The text that appears along the top of the dialog.</a:t>
            </a:r>
            <a:endParaRPr b="0" lang="en-US" sz="15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500" spc="-1" strike="noStrike">
                <a:latin typeface="Arial"/>
              </a:rPr>
              <a:t>text: The text that appears centered within the dialog.</a:t>
            </a:r>
            <a:endParaRPr b="0" lang="en-US" sz="15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500" spc="-1" strike="noStrike">
                <a:latin typeface="Arial"/>
              </a:rPr>
              <a:t>icon: The graphic that appears at the top of the dialog.</a:t>
            </a:r>
            <a:endParaRPr b="0" lang="en-US" sz="15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500" spc="-1" strike="noStrike">
                <a:latin typeface="Arial"/>
              </a:rPr>
              <a:t>onDismissRequest: The function called when the user dismisses the dialog, such as by tapping outside of it.</a:t>
            </a:r>
            <a:endParaRPr b="0" lang="en-US" sz="15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500" spc="-1" strike="noStrike">
                <a:latin typeface="Arial"/>
              </a:rPr>
              <a:t>dismissButton: A composable that serves as the dismiss button.</a:t>
            </a:r>
            <a:endParaRPr b="0" lang="en-US" sz="15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500" spc="-1" strike="noStrike">
                <a:latin typeface="Arial"/>
              </a:rPr>
              <a:t>confirmButton: A composable that serves as the confirm button.</a:t>
            </a:r>
            <a:endParaRPr b="0" lang="en-US" sz="1500" spc="-1" strike="noStrike">
              <a:latin typeface="Arial"/>
            </a:endParaRPr>
          </a:p>
          <a:p>
            <a:pPr>
              <a:lnSpc>
                <a:spcPct val="100000"/>
              </a:lnSpc>
              <a:buNone/>
            </a:pPr>
            <a:endParaRPr b="0" lang="en-US" sz="1000" spc="-1" strike="noStrike">
              <a:latin typeface="Arial"/>
            </a:endParaRPr>
          </a:p>
        </p:txBody>
      </p:sp>
      <p:sp>
        <p:nvSpPr>
          <p:cNvPr id="3" name="PlaceHolder 2"/>
          <p:cNvSpPr>
            <a:spLocks noGrp="1"/>
          </p:cNvSpPr>
          <p:nvPr>
            <p:ph type="sldNum" idx="5"/>
          </p:nvPr>
        </p:nvSpPr>
        <p:spPr/>
        <p:txBody>
          <a:bodyPr/>
          <a:p>
            <a:fld id="{68511706-A971-440D-8CC7-7AF3C4DB31DA}" type="slidenum">
              <a:t>64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Alert Dialog</a:t>
            </a:r>
            <a:endParaRPr b="0" lang="en-US" sz="4400" spc="-1" strike="noStrike">
              <a:latin typeface="Arial"/>
            </a:endParaRPr>
          </a:p>
        </p:txBody>
      </p:sp>
      <p:pic>
        <p:nvPicPr>
          <p:cNvPr id="334" name="" descr=""/>
          <p:cNvPicPr/>
          <p:nvPr/>
        </p:nvPicPr>
        <p:blipFill>
          <a:blip r:embed="rId1"/>
          <a:stretch/>
        </p:blipFill>
        <p:spPr>
          <a:xfrm>
            <a:off x="465120" y="986040"/>
            <a:ext cx="3420720" cy="4042800"/>
          </a:xfrm>
          <a:prstGeom prst="rect">
            <a:avLst/>
          </a:prstGeom>
          <a:ln w="0">
            <a:noFill/>
          </a:ln>
        </p:spPr>
      </p:pic>
      <p:pic>
        <p:nvPicPr>
          <p:cNvPr id="335" name="" descr=""/>
          <p:cNvPicPr/>
          <p:nvPr/>
        </p:nvPicPr>
        <p:blipFill>
          <a:blip r:embed="rId2"/>
          <a:stretch/>
        </p:blipFill>
        <p:spPr>
          <a:xfrm>
            <a:off x="6850080" y="1371600"/>
            <a:ext cx="2979360" cy="2285640"/>
          </a:xfrm>
          <a:prstGeom prst="rect">
            <a:avLst/>
          </a:prstGeom>
          <a:ln w="0">
            <a:noFill/>
          </a:ln>
        </p:spPr>
      </p:pic>
      <p:sp>
        <p:nvSpPr>
          <p:cNvPr id="3" name="PlaceHolder 2"/>
          <p:cNvSpPr>
            <a:spLocks noGrp="1"/>
          </p:cNvSpPr>
          <p:nvPr>
            <p:ph type="sldNum" idx="5"/>
          </p:nvPr>
        </p:nvSpPr>
        <p:spPr/>
        <p:txBody>
          <a:bodyPr/>
          <a:p>
            <a:fld id="{5CA5D988-7488-4D82-BCA7-33C0AD1D41A2}" type="slidenum">
              <a:t>65</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540000" y="1620000"/>
            <a:ext cx="7559280" cy="989280"/>
          </a:xfrm>
          <a:prstGeom prst="rect">
            <a:avLst/>
          </a:prstGeom>
          <a:noFill/>
          <a:ln w="0">
            <a:noFill/>
          </a:ln>
        </p:spPr>
        <p:txBody>
          <a:bodyPr lIns="0" rIns="0" tIns="0" bIns="0" anchor="ctr">
            <a:noAutofit/>
          </a:bodyPr>
          <a:p>
            <a:pPr algn="ctr">
              <a:lnSpc>
                <a:spcPct val="100000"/>
              </a:lnSpc>
              <a:buNone/>
            </a:pPr>
            <a:r>
              <a:rPr b="0" lang="en-US" sz="3300" spc="-1" strike="noStrike">
                <a:solidFill>
                  <a:srgbClr val="ff8000"/>
                </a:solidFill>
                <a:highlight>
                  <a:srgbClr val="ffffff"/>
                </a:highlight>
                <a:latin typeface="Arial"/>
              </a:rPr>
              <a:t>Lesson 4 – State Management</a:t>
            </a: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6B40528B-146B-46F0-850B-9160B2296492}" type="slidenum">
              <a:t>67</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1. Composition - Continued</a:t>
            </a:r>
            <a:endParaRPr b="0" lang="en-US" sz="2700" spc="-1" strike="noStrike">
              <a:latin typeface="Arial"/>
            </a:endParaRPr>
          </a:p>
        </p:txBody>
      </p:sp>
      <p:sp>
        <p:nvSpPr>
          <p:cNvPr id="151"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A subsection looks like this:</a:t>
            </a:r>
            <a:endParaRPr b="0" lang="en-US" sz="2400" spc="-1" strike="noStrike">
              <a:latin typeface="Arial"/>
            </a:endParaRPr>
          </a:p>
        </p:txBody>
      </p:sp>
      <p:pic>
        <p:nvPicPr>
          <p:cNvPr id="152" name="" descr=""/>
          <p:cNvPicPr/>
          <p:nvPr/>
        </p:nvPicPr>
        <p:blipFill>
          <a:blip r:embed="rId1"/>
          <a:stretch/>
        </p:blipFill>
        <p:spPr>
          <a:xfrm>
            <a:off x="2286000" y="1945800"/>
            <a:ext cx="5720760" cy="2854080"/>
          </a:xfrm>
          <a:prstGeom prst="rect">
            <a:avLst/>
          </a:prstGeom>
          <a:ln w="25200">
            <a:noFill/>
          </a:ln>
        </p:spPr>
      </p:pic>
      <p:sp>
        <p:nvSpPr>
          <p:cNvPr id="4" name="PlaceHolder 3"/>
          <p:cNvSpPr>
            <a:spLocks noGrp="1"/>
          </p:cNvSpPr>
          <p:nvPr>
            <p:ph type="sldNum" idx="5"/>
          </p:nvPr>
        </p:nvSpPr>
        <p:spPr/>
        <p:txBody>
          <a:bodyPr/>
          <a:p>
            <a:fld id="{8CACFD4F-D173-41A6-A774-9F2F971E55A3}"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2. Layout</a:t>
            </a:r>
            <a:endParaRPr b="0" lang="en-US" sz="2700" spc="-1" strike="noStrike">
              <a:latin typeface="Arial"/>
            </a:endParaRPr>
          </a:p>
        </p:txBody>
      </p:sp>
      <p:sp>
        <p:nvSpPr>
          <p:cNvPr id="154" name="PlaceHolder 2"/>
          <p:cNvSpPr>
            <a:spLocks noGrp="1"/>
          </p:cNvSpPr>
          <p:nvPr>
            <p:ph/>
          </p:nvPr>
        </p:nvSpPr>
        <p:spPr>
          <a:xfrm>
            <a:off x="540000" y="9144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In the layout phase, Compose uses the UI tree produced in the composition phase as input. The collection of layout nodes contain all the information needed to decide on each node's size and location in 2D space.</a:t>
            </a:r>
            <a:endParaRPr b="0" lang="en-US" sz="2400" spc="-1" strike="noStrike">
              <a:latin typeface="Arial"/>
            </a:endParaRPr>
          </a:p>
          <a:p>
            <a:pPr>
              <a:lnSpc>
                <a:spcPct val="100000"/>
              </a:lnSpc>
              <a:spcBef>
                <a:spcPts val="1057"/>
              </a:spcBef>
              <a:buNone/>
            </a:pPr>
            <a:endParaRPr b="0" lang="en-US" sz="2400" spc="-1" strike="noStrike">
              <a:latin typeface="Arial"/>
            </a:endParaRPr>
          </a:p>
        </p:txBody>
      </p:sp>
      <p:pic>
        <p:nvPicPr>
          <p:cNvPr id="155" name="" descr=""/>
          <p:cNvPicPr/>
          <p:nvPr/>
        </p:nvPicPr>
        <p:blipFill>
          <a:blip r:embed="rId1"/>
          <a:stretch/>
        </p:blipFill>
        <p:spPr>
          <a:xfrm>
            <a:off x="2514600" y="2286000"/>
            <a:ext cx="5525640" cy="2740320"/>
          </a:xfrm>
          <a:prstGeom prst="rect">
            <a:avLst/>
          </a:prstGeom>
          <a:ln w="25200">
            <a:noFill/>
          </a:ln>
        </p:spPr>
      </p:pic>
      <p:sp>
        <p:nvSpPr>
          <p:cNvPr id="4" name="PlaceHolder 3"/>
          <p:cNvSpPr>
            <a:spLocks noGrp="1"/>
          </p:cNvSpPr>
          <p:nvPr>
            <p:ph type="sldNum" idx="5"/>
          </p:nvPr>
        </p:nvSpPr>
        <p:spPr/>
        <p:txBody>
          <a:bodyPr/>
          <a:p>
            <a:fld id="{27B41705-C1BD-4844-92E5-F92BD9D8BE61}"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540000" y="180000"/>
            <a:ext cx="8279280" cy="629280"/>
          </a:xfrm>
          <a:prstGeom prst="rect">
            <a:avLst/>
          </a:prstGeom>
          <a:noFill/>
          <a:ln w="0">
            <a:noFill/>
          </a:ln>
        </p:spPr>
        <p:txBody>
          <a:bodyPr lIns="0" rIns="0" tIns="0" bIns="0" anchor="ctr">
            <a:noAutofit/>
          </a:bodyPr>
          <a:p>
            <a:pPr algn="ctr">
              <a:lnSpc>
                <a:spcPct val="100000"/>
              </a:lnSpc>
              <a:buNone/>
            </a:pPr>
            <a:r>
              <a:rPr b="0" lang="en-US" sz="2700" spc="-1" strike="noStrike">
                <a:solidFill>
                  <a:srgbClr val="ff6600"/>
                </a:solidFill>
                <a:latin typeface="Arial"/>
              </a:rPr>
              <a:t>3. Drawing</a:t>
            </a:r>
            <a:endParaRPr b="0" lang="en-US" sz="2700" spc="-1" strike="noStrike">
              <a:latin typeface="Arial"/>
            </a:endParaRPr>
          </a:p>
        </p:txBody>
      </p:sp>
      <p:sp>
        <p:nvSpPr>
          <p:cNvPr id="157" name="PlaceHolder 2"/>
          <p:cNvSpPr>
            <a:spLocks noGrp="1"/>
          </p:cNvSpPr>
          <p:nvPr>
            <p:ph/>
          </p:nvPr>
        </p:nvSpPr>
        <p:spPr>
          <a:xfrm>
            <a:off x="540000" y="1260000"/>
            <a:ext cx="8999280" cy="3959280"/>
          </a:xfrm>
          <a:prstGeom prst="rect">
            <a:avLst/>
          </a:prstGeom>
          <a:noFill/>
          <a:ln w="0">
            <a:noFill/>
          </a:ln>
        </p:spPr>
        <p:txBody>
          <a:bodyPr lIns="0" rIns="0" tIns="0" bIns="0" anchor="t">
            <a:normAutofit/>
          </a:bodyPr>
          <a:p>
            <a:pPr marL="432000" indent="-324000">
              <a:lnSpc>
                <a:spcPct val="100000"/>
              </a:lnSpc>
              <a:spcBef>
                <a:spcPts val="1057"/>
              </a:spcBef>
              <a:buClr>
                <a:srgbClr val="ff6600"/>
              </a:buClr>
              <a:buSzPct val="45000"/>
              <a:buFont typeface="Wingdings" charset="2"/>
              <a:buChar char=""/>
            </a:pPr>
            <a:r>
              <a:rPr b="0" lang="en-US" sz="2400" spc="-1" strike="noStrike">
                <a:latin typeface="Arial"/>
              </a:rPr>
              <a:t>In the drawing phase, the tree is traversed again from top to bottom, and each node draws itself on the screen in turn.</a:t>
            </a:r>
            <a:endParaRPr b="0" lang="en-US" sz="2400" spc="-1" strike="noStrike">
              <a:latin typeface="Arial"/>
            </a:endParaRPr>
          </a:p>
        </p:txBody>
      </p:sp>
      <p:pic>
        <p:nvPicPr>
          <p:cNvPr id="158" name="" descr=""/>
          <p:cNvPicPr/>
          <p:nvPr/>
        </p:nvPicPr>
        <p:blipFill>
          <a:blip r:embed="rId1"/>
          <a:stretch/>
        </p:blipFill>
        <p:spPr>
          <a:xfrm>
            <a:off x="2057400" y="2095200"/>
            <a:ext cx="5666400" cy="2933280"/>
          </a:xfrm>
          <a:prstGeom prst="rect">
            <a:avLst/>
          </a:prstGeom>
          <a:ln w="25200">
            <a:noFill/>
          </a:ln>
        </p:spPr>
      </p:pic>
      <p:sp>
        <p:nvSpPr>
          <p:cNvPr id="4" name="PlaceHolder 3"/>
          <p:cNvSpPr>
            <a:spLocks noGrp="1"/>
          </p:cNvSpPr>
          <p:nvPr>
            <p:ph type="sldNum" idx="5"/>
          </p:nvPr>
        </p:nvSpPr>
        <p:spPr/>
        <p:txBody>
          <a:bodyPr/>
          <a:p>
            <a:fld id="{BF12CD36-0F46-4C2D-B2A1-EC40AAB7F55A}"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6018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2024-01-26T13:18:21Z</dcterms:created>
  <dc:creator/>
  <dc:description/>
  <dc:language>en-US</dc:language>
  <cp:lastModifiedBy/>
  <dcterms:modified xsi:type="dcterms:W3CDTF">2024-02-19T14:20:13Z</dcterms:modified>
  <cp:revision>241</cp:revision>
  <dc:subject/>
  <dc:title>Pencil</dc:title>
</cp:coreProperties>
</file>

<file path=docProps/custom.xml><?xml version="1.0" encoding="utf-8"?>
<Properties xmlns="http://schemas.openxmlformats.org/officeDocument/2006/custom-properties" xmlns:vt="http://schemas.openxmlformats.org/officeDocument/2006/docPropsVTypes"/>
</file>